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62" r:id="rId3"/>
  </p:sldMasterIdLst>
  <p:notesMasterIdLst>
    <p:notesMasterId r:id="rId18"/>
  </p:notesMasterIdLst>
  <p:handoutMasterIdLst>
    <p:handoutMasterId r:id="rId19"/>
  </p:handoutMasterIdLst>
  <p:sldIdLst>
    <p:sldId id="314" r:id="rId4"/>
    <p:sldId id="384" r:id="rId5"/>
    <p:sldId id="391" r:id="rId6"/>
    <p:sldId id="392" r:id="rId7"/>
    <p:sldId id="393" r:id="rId8"/>
    <p:sldId id="394" r:id="rId9"/>
    <p:sldId id="396" r:id="rId10"/>
    <p:sldId id="387" r:id="rId11"/>
    <p:sldId id="366" r:id="rId12"/>
    <p:sldId id="370" r:id="rId13"/>
    <p:sldId id="389" r:id="rId14"/>
    <p:sldId id="385" r:id="rId15"/>
    <p:sldId id="388" r:id="rId16"/>
    <p:sldId id="395" r:id="rId17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riano.mele19@gmail.com" initials="a" lastIdx="1" clrIdx="0">
    <p:extLst>
      <p:ext uri="{19B8F6BF-5375-455C-9EA6-DF929625EA0E}">
        <p15:presenceInfo xmlns:p15="http://schemas.microsoft.com/office/powerpoint/2012/main" userId="adriano.mele19@gmail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00"/>
    <a:srgbClr val="FF9933"/>
    <a:srgbClr val="1F497D"/>
    <a:srgbClr val="0D145E"/>
    <a:srgbClr val="EB1903"/>
    <a:srgbClr val="C00000"/>
    <a:srgbClr val="70BDD2"/>
    <a:srgbClr val="31859C"/>
    <a:srgbClr val="3CA2BE"/>
    <a:srgbClr val="F97C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5" autoAdjust="0"/>
    <p:restoredTop sz="83377" autoAdjust="0"/>
  </p:normalViewPr>
  <p:slideViewPr>
    <p:cSldViewPr>
      <p:cViewPr varScale="1">
        <p:scale>
          <a:sx n="70" d="100"/>
          <a:sy n="70" d="100"/>
        </p:scale>
        <p:origin x="1709" y="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134" y="4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65A5CF0B-5B04-4BBA-BF24-699A707D63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2AAB306-832C-47CB-814F-66775D4F75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F5280-81EA-4766-BA6F-346424D61566}" type="datetimeFigureOut">
              <a:rPr lang="it-IT" smtClean="0"/>
              <a:t>28/03/2022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610145F-B78F-409C-876B-8304CE4524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87DBE31-FE71-46D7-AAFB-5FC8E5BE03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2A4B50-BE1C-41D4-A35D-8A6F580039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94043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35C4B-0FE4-4334-AD4B-CF0F69BBC795}" type="datetimeFigureOut">
              <a:rPr lang="it-IT" smtClean="0"/>
              <a:t>28/03/2022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60480-663A-4D67-A0BD-472921FC4A3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7342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Good </a:t>
            </a:r>
            <a:r>
              <a:rPr lang="it-IT" dirty="0" err="1"/>
              <a:t>morning</a:t>
            </a:r>
            <a:r>
              <a:rPr lang="it-IT" dirty="0"/>
              <a:t> </a:t>
            </a:r>
            <a:r>
              <a:rPr lang="it-IT" dirty="0" err="1"/>
              <a:t>everyone</a:t>
            </a:r>
            <a:r>
              <a:rPr lang="it-IT" dirty="0"/>
              <a:t>. </a:t>
            </a:r>
            <a:br>
              <a:rPr lang="it-IT" dirty="0"/>
            </a:br>
            <a:r>
              <a:rPr lang="it-IT" dirty="0"/>
              <a:t>Today I </a:t>
            </a:r>
            <a:r>
              <a:rPr lang="it-IT" dirty="0" err="1"/>
              <a:t>am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report </a:t>
            </a:r>
            <a:r>
              <a:rPr lang="it-IT" dirty="0" err="1"/>
              <a:t>briefly</a:t>
            </a:r>
            <a:r>
              <a:rPr lang="it-IT" dirty="0"/>
              <a:t> on the </a:t>
            </a:r>
            <a:r>
              <a:rPr lang="it-IT" dirty="0" err="1"/>
              <a:t>experiments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by the ASIPP and the CREATE teams </a:t>
            </a:r>
            <a:r>
              <a:rPr lang="it-IT" dirty="0" err="1"/>
              <a:t>at</a:t>
            </a:r>
            <a:r>
              <a:rPr lang="it-IT" dirty="0"/>
              <a:t> the EAST </a:t>
            </a:r>
            <a:r>
              <a:rPr lang="it-IT" dirty="0" err="1"/>
              <a:t>tokamak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the last 2019 </a:t>
            </a:r>
            <a:r>
              <a:rPr lang="it-IT" dirty="0" err="1"/>
              <a:t>experimental</a:t>
            </a:r>
            <a:r>
              <a:rPr lang="it-IT" dirty="0"/>
              <a:t> </a:t>
            </a:r>
            <a:r>
              <a:rPr lang="it-IT" dirty="0" err="1"/>
              <a:t>campaign</a:t>
            </a:r>
            <a:r>
              <a:rPr lang="it-IT" dirty="0"/>
              <a:t> on a model-</a:t>
            </a:r>
            <a:r>
              <a:rPr lang="it-IT" dirty="0" err="1"/>
              <a:t>based</a:t>
            </a:r>
            <a:r>
              <a:rPr lang="it-IT" dirty="0"/>
              <a:t> MIMO </a:t>
            </a:r>
            <a:r>
              <a:rPr lang="it-IT" dirty="0" err="1"/>
              <a:t>isoflux</a:t>
            </a:r>
            <a:r>
              <a:rPr lang="it-IT" dirty="0"/>
              <a:t> plasma </a:t>
            </a:r>
            <a:r>
              <a:rPr lang="it-IT" dirty="0" err="1"/>
              <a:t>shape</a:t>
            </a:r>
            <a:r>
              <a:rPr lang="it-IT" dirty="0"/>
              <a:t> controller.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60480-663A-4D67-A0BD-472921FC4A32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4804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60480-663A-4D67-A0BD-472921FC4A32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2089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For the </a:t>
            </a:r>
            <a:r>
              <a:rPr lang="it-IT" dirty="0" err="1"/>
              <a:t>purpose</a:t>
            </a:r>
            <a:r>
              <a:rPr lang="it-IT" dirty="0"/>
              <a:t> of </a:t>
            </a:r>
            <a:r>
              <a:rPr lang="it-IT" dirty="0" err="1"/>
              <a:t>shape</a:t>
            </a:r>
            <a:r>
              <a:rPr lang="it-IT" dirty="0"/>
              <a:t> control,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couple</a:t>
            </a:r>
            <a:r>
              <a:rPr lang="it-IT" dirty="0"/>
              <a:t> the plasma </a:t>
            </a:r>
            <a:r>
              <a:rPr lang="it-IT" dirty="0" err="1"/>
              <a:t>mhd</a:t>
            </a:r>
            <a:r>
              <a:rPr lang="it-IT" dirty="0"/>
              <a:t> </a:t>
            </a:r>
            <a:r>
              <a:rPr lang="it-IT" dirty="0" err="1"/>
              <a:t>equilibrium</a:t>
            </a:r>
            <a:r>
              <a:rPr lang="it-IT" dirty="0"/>
              <a:t> </a:t>
            </a:r>
            <a:r>
              <a:rPr lang="it-IT" dirty="0" err="1"/>
              <a:t>seen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with the </a:t>
            </a:r>
            <a:r>
              <a:rPr lang="it-IT" dirty="0" err="1"/>
              <a:t>circuit</a:t>
            </a:r>
            <a:r>
              <a:rPr lang="it-IT" dirty="0"/>
              <a:t> </a:t>
            </a:r>
            <a:r>
              <a:rPr lang="it-IT" dirty="0" err="1"/>
              <a:t>equations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take </a:t>
            </a:r>
            <a:r>
              <a:rPr lang="it-IT" dirty="0" err="1"/>
              <a:t>into</a:t>
            </a:r>
            <a:r>
              <a:rPr lang="it-IT" dirty="0"/>
              <a:t> account the </a:t>
            </a:r>
            <a:r>
              <a:rPr lang="it-IT" dirty="0" err="1"/>
              <a:t>mutual</a:t>
            </a:r>
            <a:r>
              <a:rPr lang="it-IT" dirty="0"/>
              <a:t> </a:t>
            </a:r>
            <a:r>
              <a:rPr lang="it-IT" dirty="0" err="1"/>
              <a:t>induction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plasma, the passive </a:t>
            </a:r>
            <a:r>
              <a:rPr lang="it-IT" dirty="0" err="1"/>
              <a:t>structures</a:t>
            </a:r>
            <a:r>
              <a:rPr lang="it-IT" dirty="0"/>
              <a:t> and the </a:t>
            </a:r>
            <a:r>
              <a:rPr lang="it-IT" dirty="0" err="1"/>
              <a:t>active</a:t>
            </a:r>
            <a:r>
              <a:rPr lang="it-IT" dirty="0"/>
              <a:t> coils.</a:t>
            </a:r>
          </a:p>
          <a:p>
            <a:r>
              <a:rPr lang="it-IT" dirty="0"/>
              <a:t>The plasma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to evolve quasi-</a:t>
            </a:r>
            <a:r>
              <a:rPr lang="it-IT" dirty="0" err="1"/>
              <a:t>statically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a </a:t>
            </a:r>
            <a:r>
              <a:rPr lang="it-IT" dirty="0" err="1"/>
              <a:t>series</a:t>
            </a:r>
            <a:r>
              <a:rPr lang="it-IT" dirty="0"/>
              <a:t> of </a:t>
            </a:r>
            <a:r>
              <a:rPr lang="it-IT" dirty="0" err="1"/>
              <a:t>equilibrium</a:t>
            </a:r>
            <a:r>
              <a:rPr lang="it-IT" dirty="0"/>
              <a:t> </a:t>
            </a:r>
            <a:r>
              <a:rPr lang="it-IT" dirty="0" err="1"/>
              <a:t>states</a:t>
            </a:r>
            <a:r>
              <a:rPr lang="it-IT" dirty="0"/>
              <a:t>, </a:t>
            </a:r>
            <a:r>
              <a:rPr lang="it-IT" dirty="0" err="1"/>
              <a:t>leaving</a:t>
            </a:r>
            <a:r>
              <a:rPr lang="it-IT" dirty="0"/>
              <a:t> the </a:t>
            </a:r>
            <a:r>
              <a:rPr lang="it-IT" dirty="0" err="1"/>
              <a:t>electrical</a:t>
            </a:r>
            <a:r>
              <a:rPr lang="it-IT" dirty="0"/>
              <a:t> dynamics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dominant</a:t>
            </a:r>
            <a:r>
              <a:rPr lang="it-IT" dirty="0"/>
              <a:t> one.</a:t>
            </a:r>
            <a:br>
              <a:rPr lang="it-IT" dirty="0"/>
            </a:br>
            <a:r>
              <a:rPr lang="it-IT" dirty="0"/>
              <a:t>Once the </a:t>
            </a:r>
            <a:r>
              <a:rPr lang="it-IT" dirty="0" err="1"/>
              <a:t>reference</a:t>
            </a:r>
            <a:r>
              <a:rPr lang="it-IT" dirty="0"/>
              <a:t> </a:t>
            </a:r>
            <a:r>
              <a:rPr lang="it-IT" dirty="0" err="1"/>
              <a:t>equilibrium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(e.g. </a:t>
            </a:r>
            <a:r>
              <a:rPr lang="it-IT" dirty="0" err="1"/>
              <a:t>at</a:t>
            </a:r>
            <a:r>
              <a:rPr lang="it-IT" dirty="0"/>
              <a:t> a </a:t>
            </a:r>
            <a:r>
              <a:rPr lang="it-IT" dirty="0" err="1"/>
              <a:t>given</a:t>
            </a:r>
            <a:r>
              <a:rPr lang="it-IT" dirty="0"/>
              <a:t> time instant of a </a:t>
            </a:r>
            <a:r>
              <a:rPr lang="it-IT" dirty="0" err="1"/>
              <a:t>discharge</a:t>
            </a:r>
            <a:r>
              <a:rPr lang="it-IT" dirty="0"/>
              <a:t>), a </a:t>
            </a:r>
            <a:r>
              <a:rPr lang="it-IT" dirty="0" err="1"/>
              <a:t>linearized</a:t>
            </a:r>
            <a:r>
              <a:rPr lang="it-IT" dirty="0"/>
              <a:t> model can be </a:t>
            </a:r>
            <a:r>
              <a:rPr lang="it-IT" dirty="0" err="1"/>
              <a:t>computed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r>
              <a:rPr lang="it-IT" dirty="0"/>
              <a:t> to </a:t>
            </a:r>
            <a:r>
              <a:rPr lang="it-IT" dirty="0" err="1"/>
              <a:t>synthetize</a:t>
            </a:r>
            <a:r>
              <a:rPr lang="it-IT" dirty="0"/>
              <a:t> the controllers.</a:t>
            </a:r>
            <a:br>
              <a:rPr lang="it-IT" dirty="0"/>
            </a:br>
            <a:r>
              <a:rPr lang="it-IT" dirty="0"/>
              <a:t>In </a:t>
            </a:r>
            <a:r>
              <a:rPr lang="it-IT" dirty="0" err="1"/>
              <a:t>our</a:t>
            </a:r>
            <a:r>
              <a:rPr lang="it-IT" dirty="0"/>
              <a:t> group, </a:t>
            </a:r>
            <a:r>
              <a:rPr lang="it-IT" dirty="0" err="1"/>
              <a:t>this</a:t>
            </a:r>
            <a:r>
              <a:rPr lang="it-IT" dirty="0"/>
              <a:t> procedure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carried</a:t>
            </a:r>
            <a:r>
              <a:rPr lang="it-IT" dirty="0"/>
              <a:t> out by </a:t>
            </a:r>
            <a:r>
              <a:rPr lang="it-IT" dirty="0" err="1"/>
              <a:t>means</a:t>
            </a:r>
            <a:r>
              <a:rPr lang="it-IT" dirty="0"/>
              <a:t> of </a:t>
            </a:r>
            <a:r>
              <a:rPr lang="it-IT" dirty="0" err="1"/>
              <a:t>two</a:t>
            </a:r>
            <a:r>
              <a:rPr lang="it-IT" dirty="0"/>
              <a:t> «in-house» </a:t>
            </a:r>
            <a:r>
              <a:rPr lang="it-IT" dirty="0" err="1"/>
              <a:t>codes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CREATE-L/NL.</a:t>
            </a:r>
            <a:br>
              <a:rPr lang="it-IT" dirty="0"/>
            </a:b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60480-663A-4D67-A0BD-472921FC4A32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5495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X: </a:t>
            </a:r>
            <a:r>
              <a:rPr lang="it-IT" dirty="0" err="1"/>
              <a:t>currents</a:t>
            </a:r>
            <a:r>
              <a:rPr lang="it-IT" dirty="0"/>
              <a:t> (</a:t>
            </a:r>
            <a:r>
              <a:rPr lang="it-IT" dirty="0" err="1"/>
              <a:t>active</a:t>
            </a:r>
            <a:r>
              <a:rPr lang="it-IT" dirty="0"/>
              <a:t>, passive, plasma)</a:t>
            </a:r>
          </a:p>
          <a:p>
            <a:r>
              <a:rPr lang="it-IT" dirty="0"/>
              <a:t>u: </a:t>
            </a:r>
            <a:r>
              <a:rPr lang="it-IT" dirty="0" err="1"/>
              <a:t>applied</a:t>
            </a:r>
            <a:r>
              <a:rPr lang="it-IT" dirty="0"/>
              <a:t> </a:t>
            </a:r>
            <a:r>
              <a:rPr lang="it-IT" dirty="0" err="1"/>
              <a:t>voltages</a:t>
            </a:r>
            <a:endParaRPr lang="it-IT" dirty="0"/>
          </a:p>
          <a:p>
            <a:r>
              <a:rPr lang="it-IT" dirty="0"/>
              <a:t>W: plasma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profile</a:t>
            </a:r>
            <a:r>
              <a:rPr lang="it-IT" dirty="0"/>
              <a:t> </a:t>
            </a:r>
            <a:r>
              <a:rPr lang="it-IT" dirty="0" err="1"/>
              <a:t>parameterization</a:t>
            </a:r>
            <a:r>
              <a:rPr lang="it-IT" dirty="0"/>
              <a:t> (</a:t>
            </a:r>
            <a:r>
              <a:rPr lang="it-IT" dirty="0" err="1"/>
              <a:t>disturbances</a:t>
            </a:r>
            <a:r>
              <a:rPr lang="it-IT" dirty="0"/>
              <a:t>)</a:t>
            </a:r>
          </a:p>
          <a:p>
            <a:r>
              <a:rPr lang="it-IT" dirty="0"/>
              <a:t>Y: outputs of </a:t>
            </a:r>
            <a:r>
              <a:rPr lang="it-IT" dirty="0" err="1"/>
              <a:t>interest</a:t>
            </a:r>
            <a:r>
              <a:rPr lang="it-IT" dirty="0"/>
              <a:t>, </a:t>
            </a:r>
            <a:r>
              <a:rPr lang="it-IT" dirty="0" err="1"/>
              <a:t>including</a:t>
            </a:r>
            <a:r>
              <a:rPr lang="it-IT" dirty="0"/>
              <a:t> </a:t>
            </a:r>
            <a:r>
              <a:rPr lang="it-IT" dirty="0" err="1"/>
              <a:t>geometrical</a:t>
            </a:r>
            <a:r>
              <a:rPr lang="it-IT" dirty="0"/>
              <a:t> </a:t>
            </a:r>
            <a:r>
              <a:rPr lang="it-IT" dirty="0" err="1"/>
              <a:t>descriptors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60480-663A-4D67-A0BD-472921FC4A32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1636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60480-663A-4D67-A0BD-472921FC4A32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198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60480-663A-4D67-A0BD-472921FC4A32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0148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60480-663A-4D67-A0BD-472921FC4A32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470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60480-663A-4D67-A0BD-472921FC4A32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4330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80999"/>
            <a:ext cx="7772400" cy="990601"/>
          </a:xfrm>
          <a:prstGeom prst="rect">
            <a:avLst/>
          </a:prstGeom>
        </p:spPr>
        <p:txBody>
          <a:bodyPr/>
          <a:lstStyle>
            <a:lvl1pPr algn="r">
              <a:defRPr sz="4400" b="0">
                <a:solidFill>
                  <a:schemeClr val="bg1"/>
                </a:solidFill>
                <a:latin typeface="Roboto Light" panose="0200000000000000000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it-I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933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0BD066-9993-4B1F-BE67-0EFA73B0DB9A}" type="datetimeFigureOut">
              <a:rPr lang="it-IT" smtClean="0"/>
              <a:t>28/03/2022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73065" y="6574077"/>
            <a:ext cx="451135" cy="365125"/>
          </a:xfrm>
          <a:prstGeom prst="rect">
            <a:avLst/>
          </a:prstGeom>
        </p:spPr>
        <p:txBody>
          <a:bodyPr/>
          <a:lstStyle/>
          <a:p>
            <a:fld id="{0D70A620-BD3B-4A39-90C1-D3E76A93F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7610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14B7B6-45A6-446D-8BCE-527F3463F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6E63750-B54D-4E7C-AEAD-F21C1C377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FF32F-2912-4940-8822-988C32DD9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5FE3F37-7434-40B2-A506-8C4920A4ACE9}" type="datetimeFigureOut">
              <a:rPr lang="it-IT" smtClean="0"/>
              <a:t>28/03/2022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D212C8C-22EA-4765-8F13-2083312FE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640C27-BFEB-47CB-81C8-A254595F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13DFCDD-BDBF-40CF-856D-6D97C19397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922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4739A3-57A2-4D42-9748-675D0AC0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8ABF19-2972-40DF-803C-8ABEC2B67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14A55F-AE39-4BBF-8039-DEA984270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CEECD8A-7D81-457A-883F-ABEE4F634C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5FE3F37-7434-40B2-A506-8C4920A4ACE9}" type="datetimeFigureOut">
              <a:rPr lang="it-IT" smtClean="0"/>
              <a:t>28/03/2022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AEFD408-8CAA-4C74-9CB6-5A505F912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F28ECF-EA11-4415-9C4C-A420FFEA8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13DFCDD-BDBF-40CF-856D-6D97C19397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9119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7FD9F-36D0-4BA8-A689-71D83FCE3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FE288ED-B8BF-4EBB-A35E-59C3CB6B3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B5A3D37-D176-4633-A100-6DD7FA901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DBA032A-3C95-4EC1-8DD0-A114BF4A6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8A07AAC-5FBB-4203-B87D-E622F3C3F0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2A90FD2-6E28-4272-AC30-7CB0131260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5FE3F37-7434-40B2-A506-8C4920A4ACE9}" type="datetimeFigureOut">
              <a:rPr lang="it-IT" smtClean="0"/>
              <a:t>28/03/2022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BD7C597-F857-4B4F-ABFE-C4604AB7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D07109F-0272-4639-AC15-3677B850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13DFCDD-BDBF-40CF-856D-6D97C19397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1571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42DE0B-EC66-41AE-9439-3D8E38DA9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91FBDFE-527E-462C-BC33-07C639DBE6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5FE3F37-7434-40B2-A506-8C4920A4ACE9}" type="datetimeFigureOut">
              <a:rPr lang="it-IT" smtClean="0"/>
              <a:t>28/03/2022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8C30BBD-6583-4650-8FD0-82179642A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EE4FA4F-A9FF-46E7-B311-58729E56D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13DFCDD-BDBF-40CF-856D-6D97C19397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9117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3D8CC3C-3779-40E0-AC84-7F03B425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5FE3F37-7434-40B2-A506-8C4920A4ACE9}" type="datetimeFigureOut">
              <a:rPr lang="it-IT" smtClean="0"/>
              <a:t>28/03/2022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9AF3A35-97DD-448D-97AD-035B03CD1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8E2195-39AD-42D4-80F9-F1F96C0C5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13DFCDD-BDBF-40CF-856D-6D97C19397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91491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4C080D-D40B-4465-B3EF-90AF7A42E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CEE7C8-6F0A-4C2E-99AD-8F26D5194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5F9518E-6675-4575-86AB-5AD50CDBB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07B10C2-BC2C-4C5E-8243-884A36615F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5FE3F37-7434-40B2-A506-8C4920A4ACE9}" type="datetimeFigureOut">
              <a:rPr lang="it-IT" smtClean="0"/>
              <a:t>28/03/2022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C41A252-0DAD-4319-AC83-8132B9E2E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06A3043-08FB-48B8-94E9-3E0B7D3A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13DFCDD-BDBF-40CF-856D-6D97C19397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46677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CD5B0D-618A-4841-AA5F-72C61D716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A46954D-F05C-4F9C-A9EC-C410B7A705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F6247D0-A0BD-494E-9CDD-7F5171652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92C4D2-7CEC-4550-B879-64151144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5FE3F37-7434-40B2-A506-8C4920A4ACE9}" type="datetimeFigureOut">
              <a:rPr lang="it-IT" smtClean="0"/>
              <a:t>28/03/2022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431520A-DCBB-40C7-8946-D6622F753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92B9E52-9CA5-4A53-8800-4BF8CC86A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13DFCDD-BDBF-40CF-856D-6D97C19397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6217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AC67FB-07EF-4152-8E05-4786A8A8F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BF90EAE-DB0A-4C3F-AA3F-1FFB6757F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1EA949-95DE-4FE1-8359-47E2A6AD00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5FE3F37-7434-40B2-A506-8C4920A4ACE9}" type="datetimeFigureOut">
              <a:rPr lang="it-IT" smtClean="0"/>
              <a:t>28/03/2022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143BD3-A053-4EA8-95D3-B95F220E3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44BFEE-0557-48B1-929F-8F8D0738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13DFCDD-BDBF-40CF-856D-6D97C19397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87492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8CB263A-7D2E-462C-8E75-D5FE74ADB2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47AE74B-0D16-4FF0-91CB-3CFDA5F46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928872-BCF5-4689-8FE0-3749B24120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5FE3F37-7434-40B2-A506-8C4920A4ACE9}" type="datetimeFigureOut">
              <a:rPr lang="it-IT" smtClean="0"/>
              <a:t>28/03/2022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E00E78-65EE-4298-878E-8D63126E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E22503-A00C-49B0-809A-232065D8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13DFCDD-BDBF-40CF-856D-6D97C19397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0995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7407E9-D528-4FE1-9610-72A0D62419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86200" y="3733800"/>
            <a:ext cx="5267190" cy="914400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it-IT" dirty="0"/>
              <a:t>Lezione #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4682186-291E-4F2E-8048-CC5F5BDAD5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6810" y="4654339"/>
            <a:ext cx="5267190" cy="52726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rgbClr val="FFC9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09499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73065" y="6574077"/>
            <a:ext cx="451135" cy="365125"/>
          </a:xfrm>
          <a:prstGeom prst="rect">
            <a:avLst/>
          </a:prstGeom>
        </p:spPr>
        <p:txBody>
          <a:bodyPr/>
          <a:lstStyle/>
          <a:p>
            <a:fld id="{0D70A620-BD3B-4A39-90C1-D3E76A93F885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F9DE1D-312F-4E1A-AD0E-AFAD828F9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380999"/>
            <a:ext cx="7772400" cy="990601"/>
          </a:xfrm>
          <a:prstGeom prst="rect">
            <a:avLst/>
          </a:prstGeom>
        </p:spPr>
        <p:txBody>
          <a:bodyPr/>
          <a:lstStyle>
            <a:lvl1pPr algn="r">
              <a:defRPr sz="4400" b="0">
                <a:solidFill>
                  <a:schemeClr val="bg1"/>
                </a:solidFill>
                <a:latin typeface="Roboto Light" panose="0200000000000000000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3301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200" b="1" cap="all">
                <a:latin typeface="Roboto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73065" y="6574077"/>
            <a:ext cx="451135" cy="365125"/>
          </a:xfrm>
          <a:prstGeom prst="rect">
            <a:avLst/>
          </a:prstGeom>
        </p:spPr>
        <p:txBody>
          <a:bodyPr/>
          <a:lstStyle/>
          <a:p>
            <a:fld id="{0D70A620-BD3B-4A39-90C1-D3E76A93F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295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673065" y="6574077"/>
            <a:ext cx="451135" cy="365125"/>
          </a:xfrm>
          <a:prstGeom prst="rect">
            <a:avLst/>
          </a:prstGeom>
        </p:spPr>
        <p:txBody>
          <a:bodyPr/>
          <a:lstStyle/>
          <a:p>
            <a:fld id="{0D70A620-BD3B-4A39-90C1-D3E76A93F88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AD4ED2-20AD-4A86-B268-1D6533900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380999"/>
            <a:ext cx="7772400" cy="990601"/>
          </a:xfrm>
          <a:prstGeom prst="rect">
            <a:avLst/>
          </a:prstGeom>
        </p:spPr>
        <p:txBody>
          <a:bodyPr/>
          <a:lstStyle>
            <a:lvl1pPr algn="r">
              <a:defRPr sz="4400" b="0">
                <a:solidFill>
                  <a:schemeClr val="bg1"/>
                </a:solidFill>
                <a:latin typeface="Roboto Light" panose="0200000000000000000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7045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673065" y="6574077"/>
            <a:ext cx="451135" cy="365125"/>
          </a:xfrm>
          <a:prstGeom prst="rect">
            <a:avLst/>
          </a:prstGeom>
        </p:spPr>
        <p:txBody>
          <a:bodyPr/>
          <a:lstStyle/>
          <a:p>
            <a:fld id="{0D70A620-BD3B-4A39-90C1-D3E76A93F885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3E42837-929C-4BAA-9E5B-EE1D639B9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380999"/>
            <a:ext cx="7772400" cy="990601"/>
          </a:xfrm>
          <a:prstGeom prst="rect">
            <a:avLst/>
          </a:prstGeom>
        </p:spPr>
        <p:txBody>
          <a:bodyPr/>
          <a:lstStyle>
            <a:lvl1pPr algn="r">
              <a:defRPr sz="4400" b="0">
                <a:solidFill>
                  <a:schemeClr val="bg1"/>
                </a:solidFill>
                <a:latin typeface="Roboto Light" panose="0200000000000000000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993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73065" y="6574077"/>
            <a:ext cx="451135" cy="365125"/>
          </a:xfrm>
          <a:prstGeom prst="rect">
            <a:avLst/>
          </a:prstGeom>
        </p:spPr>
        <p:txBody>
          <a:bodyPr/>
          <a:lstStyle/>
          <a:p>
            <a:fld id="{0D70A620-BD3B-4A39-90C1-D3E76A93F885}" type="slidenum">
              <a:rPr lang="it-IT" smtClean="0"/>
              <a:t>‹N›</a:t>
            </a:fld>
            <a:endParaRPr lang="it-IT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2166822-D4B7-4201-AB04-E1E90A175F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380999"/>
            <a:ext cx="7772400" cy="990601"/>
          </a:xfrm>
          <a:prstGeom prst="rect">
            <a:avLst/>
          </a:prstGeom>
        </p:spPr>
        <p:txBody>
          <a:bodyPr/>
          <a:lstStyle>
            <a:lvl1pPr algn="r">
              <a:defRPr sz="4400" b="0">
                <a:solidFill>
                  <a:schemeClr val="bg1"/>
                </a:solidFill>
                <a:latin typeface="Roboto Light" panose="0200000000000000000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23987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673065" y="6574077"/>
            <a:ext cx="451135" cy="365125"/>
          </a:xfrm>
          <a:prstGeom prst="rect">
            <a:avLst/>
          </a:prstGeom>
        </p:spPr>
        <p:txBody>
          <a:bodyPr/>
          <a:lstStyle/>
          <a:p>
            <a:fld id="{0D70A620-BD3B-4A39-90C1-D3E76A93F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7193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C95B87-32CA-401B-9AC1-C3C8BF436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BAF0ADF-7853-46FE-8D41-CDCF06E30E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6B5CC7-AAAB-4796-8B6A-29C0043E1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5FE3F37-7434-40B2-A506-8C4920A4ACE9}" type="datetimeFigureOut">
              <a:rPr lang="it-IT" smtClean="0"/>
              <a:t>28/03/2022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670ADB-5250-4C50-B42E-075260878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FDEF36B-978C-4CAE-9249-BC435DD0A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13DFCDD-BDBF-40CF-856D-6D97C19397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1480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FF5C2C-901F-4238-BE93-991486C5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3AD32E4-1FB1-4B0D-AF90-4625598D3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96E2AD7-D511-423F-A7DA-3AB4ABE248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5FE3F37-7434-40B2-A506-8C4920A4ACE9}" type="datetimeFigureOut">
              <a:rPr lang="it-IT" smtClean="0"/>
              <a:t>28/03/2022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7280495-2848-411A-9907-B4A9FA7A8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9EA2F47-1D98-497B-B70B-1BED47BD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13DFCDD-BDBF-40CF-856D-6D97C19397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5745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1298324-5F01-4E65-809F-F4A8BA0817B4}"/>
              </a:ext>
            </a:extLst>
          </p:cNvPr>
          <p:cNvGrpSpPr/>
          <p:nvPr userDrawn="1"/>
        </p:nvGrpSpPr>
        <p:grpSpPr>
          <a:xfrm>
            <a:off x="2362200" y="6642340"/>
            <a:ext cx="6781800" cy="262731"/>
            <a:chOff x="2362200" y="6642340"/>
            <a:chExt cx="6781800" cy="262731"/>
          </a:xfrm>
        </p:grpSpPr>
        <p:sp>
          <p:nvSpPr>
            <p:cNvPr id="13" name="Freeform 1">
              <a:extLst>
                <a:ext uri="{FF2B5EF4-FFF2-40B4-BE49-F238E27FC236}">
                  <a16:creationId xmlns:a16="http://schemas.microsoft.com/office/drawing/2014/main" id="{90D8BC44-381B-46D0-8056-A02A719FB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00" y="6642340"/>
              <a:ext cx="6781800" cy="228600"/>
            </a:xfrm>
            <a:custGeom>
              <a:avLst/>
              <a:gdLst>
                <a:gd name="T0" fmla="*/ 0 w 21600"/>
                <a:gd name="T1" fmla="*/ 2419350 h 21600"/>
                <a:gd name="T2" fmla="*/ 143530518 w 21600"/>
                <a:gd name="T3" fmla="*/ 0 h 21600"/>
                <a:gd name="T4" fmla="*/ 2129296817 w 21600"/>
                <a:gd name="T5" fmla="*/ 0 h 21600"/>
                <a:gd name="T6" fmla="*/ 2129296817 w 21600"/>
                <a:gd name="T7" fmla="*/ 2419350 h 21600"/>
                <a:gd name="T8" fmla="*/ 0 w 21600"/>
                <a:gd name="T9" fmla="*/ 2419350 h 21600"/>
                <a:gd name="T10" fmla="*/ 0 w 21600"/>
                <a:gd name="T11" fmla="*/ 241935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1456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4" name="Rectangle 19">
              <a:extLst>
                <a:ext uri="{FF2B5EF4-FFF2-40B4-BE49-F238E27FC236}">
                  <a16:creationId xmlns:a16="http://schemas.microsoft.com/office/drawing/2014/main" id="{DCEF6754-4600-4E60-9C9A-1917B26E1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3742" y="6676471"/>
              <a:ext cx="6390258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40639" bIns="0"/>
            <a:lstStyle>
              <a:lvl1pPr marL="39688" eaLnBrk="0" hangingPunct="0"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9pPr>
            </a:lstStyle>
            <a:p>
              <a:pPr algn="r" eaLnBrk="1" hangingPunct="1"/>
              <a:r>
                <a:rPr lang="en-US" altLang="it-IT" sz="1100" dirty="0">
                  <a:solidFill>
                    <a:srgbClr val="FFFFFF"/>
                  </a:solidFill>
                  <a:latin typeface="Arial Narrow" pitchFamily="34" charset="0"/>
                  <a:ea typeface="Arial Narrow" pitchFamily="34" charset="0"/>
                  <a:cs typeface="Arial Narrow" pitchFamily="34" charset="0"/>
                  <a:sym typeface="Arial Narrow" pitchFamily="34" charset="0"/>
                </a:rPr>
                <a:t>Nuclear Fusion Technology – UNITUS 	</a:t>
              </a:r>
              <a:r>
                <a:rPr lang="en-US" altLang="it-IT" sz="1100" dirty="0" err="1">
                  <a:solidFill>
                    <a:srgbClr val="FFFFFF"/>
                  </a:solidFill>
                  <a:latin typeface="Arial Narrow" pitchFamily="34" charset="0"/>
                  <a:ea typeface="Arial Narrow" pitchFamily="34" charset="0"/>
                  <a:cs typeface="Arial Narrow" pitchFamily="34" charset="0"/>
                  <a:sym typeface="Arial Narrow" pitchFamily="34" charset="0"/>
                </a:rPr>
                <a:t>Viterbo</a:t>
              </a:r>
              <a:r>
                <a:rPr lang="en-US" altLang="it-IT" sz="1100" dirty="0">
                  <a:solidFill>
                    <a:srgbClr val="FFFFFF"/>
                  </a:solidFill>
                  <a:latin typeface="Arial Narrow" pitchFamily="34" charset="0"/>
                  <a:ea typeface="Arial Narrow" pitchFamily="34" charset="0"/>
                  <a:cs typeface="Arial Narrow" pitchFamily="34" charset="0"/>
                  <a:sym typeface="Arial Narrow" pitchFamily="34" charset="0"/>
                </a:rPr>
                <a:t> 2022</a:t>
              </a:r>
            </a:p>
          </p:txBody>
        </p:sp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8D3AD322-8B4B-4411-B017-C380C08D658A}"/>
              </a:ext>
            </a:extLst>
          </p:cNvPr>
          <p:cNvSpPr/>
          <p:nvPr userDrawn="1"/>
        </p:nvSpPr>
        <p:spPr>
          <a:xfrm>
            <a:off x="0" y="235858"/>
            <a:ext cx="1143000" cy="11303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187CBC"/>
              </a:solidFill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A7137301-9664-4528-960A-EA6964260B20}"/>
              </a:ext>
            </a:extLst>
          </p:cNvPr>
          <p:cNvSpPr/>
          <p:nvPr userDrawn="1"/>
        </p:nvSpPr>
        <p:spPr>
          <a:xfrm>
            <a:off x="1143000" y="228600"/>
            <a:ext cx="8001000" cy="11430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Triangolo rettangolo 17">
            <a:extLst>
              <a:ext uri="{FF2B5EF4-FFF2-40B4-BE49-F238E27FC236}">
                <a16:creationId xmlns:a16="http://schemas.microsoft.com/office/drawing/2014/main" id="{BC8CA343-BD0D-4BAF-9238-1EA5E9DAB6A1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530638" y="228600"/>
            <a:ext cx="612362" cy="1137600"/>
          </a:xfrm>
          <a:prstGeom prst="rtTriangl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BB3F4ED-90ED-4C9D-9027-8F5CE89A3F0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57" y="6304390"/>
            <a:ext cx="1406857" cy="59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8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Roboto Light" panose="0200000000000000000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Roboto Light" panose="0200000000000000000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Roboto Light" panose="0200000000000000000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Roboto Light" panose="0200000000000000000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">
            <a:extLst>
              <a:ext uri="{FF2B5EF4-FFF2-40B4-BE49-F238E27FC236}">
                <a16:creationId xmlns:a16="http://schemas.microsoft.com/office/drawing/2014/main" id="{C3EF1695-25C7-488A-ACAB-A51FDF7ADA14}"/>
              </a:ext>
            </a:extLst>
          </p:cNvPr>
          <p:cNvSpPr>
            <a:spLocks/>
          </p:cNvSpPr>
          <p:nvPr/>
        </p:nvSpPr>
        <p:spPr bwMode="auto">
          <a:xfrm>
            <a:off x="2362200" y="6642340"/>
            <a:ext cx="6781800" cy="228600"/>
          </a:xfrm>
          <a:custGeom>
            <a:avLst/>
            <a:gdLst>
              <a:gd name="T0" fmla="*/ 0 w 21600"/>
              <a:gd name="T1" fmla="*/ 2419350 h 21600"/>
              <a:gd name="T2" fmla="*/ 143530518 w 21600"/>
              <a:gd name="T3" fmla="*/ 0 h 21600"/>
              <a:gd name="T4" fmla="*/ 2129296817 w 21600"/>
              <a:gd name="T5" fmla="*/ 0 h 21600"/>
              <a:gd name="T6" fmla="*/ 2129296817 w 21600"/>
              <a:gd name="T7" fmla="*/ 2419350 h 21600"/>
              <a:gd name="T8" fmla="*/ 0 w 21600"/>
              <a:gd name="T9" fmla="*/ 2419350 h 21600"/>
              <a:gd name="T10" fmla="*/ 0 w 21600"/>
              <a:gd name="T11" fmla="*/ 241935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1456" y="0"/>
                </a:ln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0" y="21600"/>
                </a:moveTo>
              </a:path>
            </a:pathLst>
          </a:custGeom>
          <a:solidFill>
            <a:srgbClr val="1F497D"/>
          </a:solidFill>
          <a:ln>
            <a:noFill/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9" name="Rectangle 19">
            <a:extLst>
              <a:ext uri="{FF2B5EF4-FFF2-40B4-BE49-F238E27FC236}">
                <a16:creationId xmlns:a16="http://schemas.microsoft.com/office/drawing/2014/main" id="{D63F700A-381D-49D9-8C83-AC821ABA4FB1}"/>
              </a:ext>
            </a:extLst>
          </p:cNvPr>
          <p:cNvSpPr>
            <a:spLocks/>
          </p:cNvSpPr>
          <p:nvPr/>
        </p:nvSpPr>
        <p:spPr bwMode="auto">
          <a:xfrm>
            <a:off x="2753742" y="6676471"/>
            <a:ext cx="639025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>
            <a:lvl1pPr marL="39688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r" eaLnBrk="1" hangingPunct="1"/>
            <a:r>
              <a:rPr lang="en-US" altLang="it-IT" sz="1100" dirty="0">
                <a:solidFill>
                  <a:srgbClr val="FFFFFF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  <a:sym typeface="Arial Narrow" pitchFamily="34" charset="0"/>
              </a:rPr>
              <a:t>Nuclear Fusion Technology – UNITUS 	</a:t>
            </a:r>
            <a:r>
              <a:rPr lang="en-US" altLang="it-IT" sz="1100" dirty="0" err="1">
                <a:solidFill>
                  <a:srgbClr val="FFFFFF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  <a:sym typeface="Arial Narrow" pitchFamily="34" charset="0"/>
              </a:rPr>
              <a:t>Viterbo</a:t>
            </a:r>
            <a:r>
              <a:rPr lang="en-US" altLang="it-IT" sz="1100" dirty="0">
                <a:solidFill>
                  <a:srgbClr val="FFFFFF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  <a:sym typeface="Arial Narrow" pitchFamily="34" charset="0"/>
              </a:rPr>
              <a:t> 2022</a:t>
            </a:r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819CA50-71C3-42F1-997C-5A9629D29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9F2FC4D-EEB0-4B80-B7FE-F71255482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6DE8E0E-0681-4FE4-BBE2-81444639AEB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6787"/>
            <a:ext cx="410698" cy="41069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8C010B9-2345-4E59-B804-F7A891B938DD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57" y="6304390"/>
            <a:ext cx="1406857" cy="59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37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Roboto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857934FC-EAB0-496D-91A4-F114E811F8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harpenSoften amount="12000"/>
                    </a14:imgEffect>
                    <a14:imgEffect>
                      <a14:brightnessContrast bright="-15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59" b="3525"/>
          <a:stretch/>
        </p:blipFill>
        <p:spPr>
          <a:xfrm>
            <a:off x="0" y="-91424"/>
            <a:ext cx="9144000" cy="6959837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0BB1D125-8571-478E-AB18-4C9DC79FECBA}"/>
              </a:ext>
            </a:extLst>
          </p:cNvPr>
          <p:cNvSpPr/>
          <p:nvPr userDrawn="1"/>
        </p:nvSpPr>
        <p:spPr>
          <a:xfrm>
            <a:off x="3581400" y="3733800"/>
            <a:ext cx="5562600" cy="1440000"/>
          </a:xfrm>
          <a:prstGeom prst="rect">
            <a:avLst/>
          </a:prstGeom>
          <a:solidFill>
            <a:srgbClr val="1F497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E6AC0100-9D55-486B-AA46-74E02B173DC8}"/>
              </a:ext>
            </a:extLst>
          </p:cNvPr>
          <p:cNvGrpSpPr/>
          <p:nvPr userDrawn="1"/>
        </p:nvGrpSpPr>
        <p:grpSpPr>
          <a:xfrm>
            <a:off x="2362200" y="6642340"/>
            <a:ext cx="6781800" cy="262731"/>
            <a:chOff x="2362200" y="6642340"/>
            <a:chExt cx="6781800" cy="262731"/>
          </a:xfrm>
        </p:grpSpPr>
        <p:sp>
          <p:nvSpPr>
            <p:cNvPr id="16" name="Freeform 1">
              <a:extLst>
                <a:ext uri="{FF2B5EF4-FFF2-40B4-BE49-F238E27FC236}">
                  <a16:creationId xmlns:a16="http://schemas.microsoft.com/office/drawing/2014/main" id="{82BACD28-685A-4ADE-BE3F-0EF3CE274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00" y="6642340"/>
              <a:ext cx="6781800" cy="228600"/>
            </a:xfrm>
            <a:custGeom>
              <a:avLst/>
              <a:gdLst>
                <a:gd name="T0" fmla="*/ 0 w 21600"/>
                <a:gd name="T1" fmla="*/ 2419350 h 21600"/>
                <a:gd name="T2" fmla="*/ 143530518 w 21600"/>
                <a:gd name="T3" fmla="*/ 0 h 21600"/>
                <a:gd name="T4" fmla="*/ 2129296817 w 21600"/>
                <a:gd name="T5" fmla="*/ 0 h 21600"/>
                <a:gd name="T6" fmla="*/ 2129296817 w 21600"/>
                <a:gd name="T7" fmla="*/ 2419350 h 21600"/>
                <a:gd name="T8" fmla="*/ 0 w 21600"/>
                <a:gd name="T9" fmla="*/ 2419350 h 21600"/>
                <a:gd name="T10" fmla="*/ 0 w 21600"/>
                <a:gd name="T11" fmla="*/ 241935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1456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solidFill>
              <a:srgbClr val="1F497D"/>
            </a:solidFill>
            <a:ln>
              <a:noFill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AB82FA77-54A4-4D24-B868-0BA76D04E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0" y="6676471"/>
              <a:ext cx="64770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40639" bIns="0"/>
            <a:lstStyle>
              <a:lvl1pPr marL="39688" eaLnBrk="0" hangingPunct="0"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9pPr>
            </a:lstStyle>
            <a:p>
              <a:pPr algn="r" eaLnBrk="1" hangingPunct="1"/>
              <a:r>
                <a:rPr lang="en-US" altLang="it-IT" sz="1100" dirty="0">
                  <a:solidFill>
                    <a:srgbClr val="FFFFFF"/>
                  </a:solidFill>
                  <a:latin typeface="Arial Narrow" pitchFamily="34" charset="0"/>
                  <a:ea typeface="Arial Narrow" pitchFamily="34" charset="0"/>
                  <a:cs typeface="Arial Narrow" pitchFamily="34" charset="0"/>
                  <a:sym typeface="Arial Narrow" pitchFamily="34" charset="0"/>
                </a:rPr>
                <a:t>Nuclear Fusion Technology – UNITUS 	</a:t>
              </a:r>
              <a:r>
                <a:rPr lang="en-US" altLang="it-IT" sz="1100" dirty="0" err="1">
                  <a:solidFill>
                    <a:srgbClr val="FFFFFF"/>
                  </a:solidFill>
                  <a:latin typeface="Arial Narrow" pitchFamily="34" charset="0"/>
                  <a:ea typeface="Arial Narrow" pitchFamily="34" charset="0"/>
                  <a:cs typeface="Arial Narrow" pitchFamily="34" charset="0"/>
                  <a:sym typeface="Arial Narrow" pitchFamily="34" charset="0"/>
                </a:rPr>
                <a:t>Viterbo</a:t>
              </a:r>
              <a:r>
                <a:rPr lang="en-US" altLang="it-IT" sz="1100" dirty="0">
                  <a:solidFill>
                    <a:srgbClr val="FFFFFF"/>
                  </a:solidFill>
                  <a:latin typeface="Arial Narrow" pitchFamily="34" charset="0"/>
                  <a:ea typeface="Arial Narrow" pitchFamily="34" charset="0"/>
                  <a:cs typeface="Arial Narrow" pitchFamily="34" charset="0"/>
                  <a:sym typeface="Arial Narrow" pitchFamily="34" charset="0"/>
                </a:rPr>
                <a:t> 2022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10F2CFD2-B609-4DB6-BC77-E4D2A0446C92}"/>
              </a:ext>
            </a:extLst>
          </p:cNvPr>
          <p:cNvGrpSpPr/>
          <p:nvPr userDrawn="1"/>
        </p:nvGrpSpPr>
        <p:grpSpPr>
          <a:xfrm>
            <a:off x="2286000" y="3733800"/>
            <a:ext cx="1295400" cy="1440000"/>
            <a:chOff x="205349" y="3787609"/>
            <a:chExt cx="1295400" cy="1440000"/>
          </a:xfrm>
          <a:effectLst/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D7C5ACD8-D195-4477-B4B8-8B36DD4F27CF}"/>
                </a:ext>
              </a:extLst>
            </p:cNvPr>
            <p:cNvSpPr/>
            <p:nvPr userDrawn="1"/>
          </p:nvSpPr>
          <p:spPr>
            <a:xfrm>
              <a:off x="205349" y="3787609"/>
              <a:ext cx="1295400" cy="14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rgbClr val="187CBC"/>
                </a:solidFill>
              </a:endParaRPr>
            </a:p>
          </p:txBody>
        </p:sp>
        <p:sp>
          <p:nvSpPr>
            <p:cNvPr id="14" name="Triangolo rettangolo 13">
              <a:extLst>
                <a:ext uri="{FF2B5EF4-FFF2-40B4-BE49-F238E27FC236}">
                  <a16:creationId xmlns:a16="http://schemas.microsoft.com/office/drawing/2014/main" id="{A8F52C7A-FB35-4B37-8D7A-99711D13BA43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>
              <a:off x="510149" y="3787609"/>
              <a:ext cx="990600" cy="1440000"/>
            </a:xfrm>
            <a:prstGeom prst="rtTriangle">
              <a:avLst/>
            </a:prstGeom>
            <a:solidFill>
              <a:srgbClr val="1F497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81AF913-0E2B-4C19-AB6D-0C33C6452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886200"/>
            <a:ext cx="6248400" cy="9865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EE3E8B85-6698-4F5E-8F4B-BC8BB292314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6787"/>
            <a:ext cx="410698" cy="41069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E97F740-0927-46DC-B6B1-01337C33DBE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57" y="6304390"/>
            <a:ext cx="1406857" cy="59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0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bg1"/>
          </a:solidFill>
          <a:latin typeface="Roboto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Roboto Light" panose="0200000000000000000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Roboto Light" panose="0200000000000000000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Roboto Light" panose="0200000000000000000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Roboto Light" panose="0200000000000000000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Roboto Light" panose="0200000000000000000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0C6369-AEF7-4DAB-813E-9C67FED0EE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9410" y="3244639"/>
            <a:ext cx="7324590" cy="1371600"/>
          </a:xfrm>
        </p:spPr>
        <p:txBody>
          <a:bodyPr/>
          <a:lstStyle/>
          <a:p>
            <a:r>
              <a:rPr lang="it-IT" sz="2800" dirty="0"/>
              <a:t>Design of plasma </a:t>
            </a:r>
            <a:r>
              <a:rPr lang="it-IT" sz="2800" dirty="0" err="1"/>
              <a:t>magnetic</a:t>
            </a:r>
            <a:r>
              <a:rPr lang="it-IT" sz="2800" dirty="0"/>
              <a:t> control</a:t>
            </a:r>
            <a:br>
              <a:rPr lang="it-IT" sz="2800" dirty="0"/>
            </a:br>
            <a:r>
              <a:rPr lang="it-IT" sz="2800" dirty="0"/>
              <a:t>MATLAB </a:t>
            </a:r>
            <a:r>
              <a:rPr lang="it-IT" sz="2800" dirty="0" err="1"/>
              <a:t>hands-on</a:t>
            </a:r>
            <a:r>
              <a:rPr lang="it-IT" sz="2800" dirty="0"/>
              <a:t> session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77CB492-311A-4EBD-879A-9A0A108D02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0" y="4495800"/>
            <a:ext cx="5638800" cy="52726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2000" dirty="0"/>
              <a:t>Adriano Mele</a:t>
            </a:r>
            <a:br>
              <a:rPr lang="it-IT" sz="2000" dirty="0"/>
            </a:br>
            <a:r>
              <a:rPr lang="it-IT" sz="2000" dirty="0"/>
              <a:t>adriano.mele@unitus.it</a:t>
            </a:r>
          </a:p>
        </p:txBody>
      </p:sp>
      <p:pic>
        <p:nvPicPr>
          <p:cNvPr id="5" name="Elemento grafico 4" descr="Busta con riempimento a tinta unita">
            <a:extLst>
              <a:ext uri="{FF2B5EF4-FFF2-40B4-BE49-F238E27FC236}">
                <a16:creationId xmlns:a16="http://schemas.microsoft.com/office/drawing/2014/main" id="{0A805D1A-A387-4700-912F-65F28E213F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9800" y="4850076"/>
            <a:ext cx="336021" cy="3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78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0BDBCB15-A93B-428E-AB13-48654E72E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800" dirty="0" err="1"/>
              <a:t>Main</a:t>
            </a:r>
            <a:r>
              <a:rPr lang="it-IT" sz="2800" dirty="0"/>
              <a:t> goals:</a:t>
            </a:r>
          </a:p>
          <a:p>
            <a:pPr marL="914400" lvl="1" indent="-514350">
              <a:buFont typeface="+mj-lt"/>
              <a:buAutoNum type="arabicPeriod"/>
            </a:pPr>
            <a:r>
              <a:rPr lang="it-IT" dirty="0"/>
              <a:t>Vertical </a:t>
            </a:r>
            <a:r>
              <a:rPr lang="it-IT" dirty="0" err="1"/>
              <a:t>stabilization</a:t>
            </a:r>
            <a:r>
              <a:rPr lang="it-IT" dirty="0"/>
              <a:t> of </a:t>
            </a:r>
            <a:r>
              <a:rPr lang="it-IT" dirty="0" err="1"/>
              <a:t>elongated</a:t>
            </a:r>
            <a:r>
              <a:rPr lang="it-IT" dirty="0"/>
              <a:t> </a:t>
            </a:r>
            <a:r>
              <a:rPr lang="it-IT" dirty="0" err="1"/>
              <a:t>plasmas</a:t>
            </a:r>
            <a:endParaRPr lang="it-IT" dirty="0"/>
          </a:p>
          <a:p>
            <a:pPr marL="914400" lvl="1" indent="-514350">
              <a:buFont typeface="+mj-lt"/>
              <a:buAutoNum type="arabicPeriod"/>
            </a:pPr>
            <a:r>
              <a:rPr lang="it-IT" dirty="0" err="1"/>
              <a:t>Poloidal</a:t>
            </a:r>
            <a:r>
              <a:rPr lang="it-IT" dirty="0"/>
              <a:t> Field Coils </a:t>
            </a:r>
            <a:r>
              <a:rPr lang="it-IT" dirty="0" err="1"/>
              <a:t>current</a:t>
            </a:r>
            <a:r>
              <a:rPr lang="it-IT" dirty="0"/>
              <a:t> control</a:t>
            </a:r>
          </a:p>
          <a:p>
            <a:pPr marL="914400" lvl="1" indent="-514350">
              <a:buFont typeface="+mj-lt"/>
              <a:buAutoNum type="arabicPeriod"/>
            </a:pPr>
            <a:r>
              <a:rPr lang="it-IT" dirty="0"/>
              <a:t>Plasma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regulation</a:t>
            </a:r>
            <a:endParaRPr lang="it-IT" dirty="0"/>
          </a:p>
          <a:p>
            <a:pPr marL="914400" lvl="1" indent="-514350">
              <a:buFont typeface="+mj-lt"/>
              <a:buAutoNum type="arabicPeriod"/>
            </a:pPr>
            <a:r>
              <a:rPr lang="it-IT" dirty="0"/>
              <a:t>Plasma </a:t>
            </a:r>
            <a:r>
              <a:rPr lang="it-IT" dirty="0" err="1"/>
              <a:t>shape</a:t>
            </a:r>
            <a:r>
              <a:rPr lang="it-IT" dirty="0"/>
              <a:t> control</a:t>
            </a:r>
          </a:p>
          <a:p>
            <a:pPr marL="0" indent="0">
              <a:buNone/>
            </a:pPr>
            <a:endParaRPr lang="it-IT" sz="2800" dirty="0"/>
          </a:p>
          <a:p>
            <a:pPr marL="0" indent="0">
              <a:buNone/>
            </a:pPr>
            <a:r>
              <a:rPr lang="it-IT" sz="2800" dirty="0">
                <a:sym typeface="Wingdings" panose="05000000000000000000" pitchFamily="2" charset="2"/>
              </a:rPr>
              <a:t> </a:t>
            </a:r>
            <a:r>
              <a:rPr lang="it-IT" sz="2800" dirty="0" err="1"/>
              <a:t>We’ll</a:t>
            </a:r>
            <a:r>
              <a:rPr lang="it-IT" sz="2800" dirty="0"/>
              <a:t> go </a:t>
            </a:r>
            <a:r>
              <a:rPr lang="it-IT" sz="2800" dirty="0" err="1"/>
              <a:t>through</a:t>
            </a:r>
            <a:r>
              <a:rPr lang="it-IT" sz="2800" dirty="0"/>
              <a:t> a full design step by step</a:t>
            </a:r>
            <a:endParaRPr lang="it-IT" sz="2000" dirty="0"/>
          </a:p>
          <a:p>
            <a:pPr marL="0" indent="0">
              <a:buNone/>
            </a:pPr>
            <a:endParaRPr lang="it-IT" dirty="0"/>
          </a:p>
          <a:p>
            <a:pPr marL="400050" lvl="1" indent="0">
              <a:buNone/>
            </a:pPr>
            <a:endParaRPr lang="it-IT" sz="3000" dirty="0"/>
          </a:p>
          <a:p>
            <a:pPr marL="400050" lvl="1" indent="0">
              <a:buNone/>
            </a:pPr>
            <a:endParaRPr lang="it-IT" sz="3000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F73AF8E-8DA8-4649-B182-C7F1DF86ED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000" dirty="0" err="1"/>
              <a:t>Magnetic</a:t>
            </a:r>
            <a:r>
              <a:rPr lang="it-IT" sz="4000" dirty="0"/>
              <a:t> control in </a:t>
            </a:r>
            <a:r>
              <a:rPr lang="it-IT" sz="4000" dirty="0" err="1"/>
              <a:t>tokamaks</a:t>
            </a:r>
            <a:endParaRPr lang="it-IT" sz="4000" dirty="0"/>
          </a:p>
        </p:txBody>
      </p:sp>
      <p:grpSp>
        <p:nvGrpSpPr>
          <p:cNvPr id="5" name="Google Shape;378;p38">
            <a:extLst>
              <a:ext uri="{FF2B5EF4-FFF2-40B4-BE49-F238E27FC236}">
                <a16:creationId xmlns:a16="http://schemas.microsoft.com/office/drawing/2014/main" id="{5B796827-7FA8-4037-85F4-A987674C006B}"/>
              </a:ext>
            </a:extLst>
          </p:cNvPr>
          <p:cNvGrpSpPr/>
          <p:nvPr/>
        </p:nvGrpSpPr>
        <p:grpSpPr>
          <a:xfrm>
            <a:off x="914400" y="5801146"/>
            <a:ext cx="266682" cy="342556"/>
            <a:chOff x="596350" y="929175"/>
            <a:chExt cx="407950" cy="497475"/>
          </a:xfrm>
          <a:solidFill>
            <a:schemeClr val="tx2"/>
          </a:solidFill>
        </p:grpSpPr>
        <p:sp>
          <p:nvSpPr>
            <p:cNvPr id="6" name="Google Shape;379;p38">
              <a:extLst>
                <a:ext uri="{FF2B5EF4-FFF2-40B4-BE49-F238E27FC236}">
                  <a16:creationId xmlns:a16="http://schemas.microsoft.com/office/drawing/2014/main" id="{13BF0F7D-B825-4300-8B32-4DC152841887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grpFill/>
            <a:ln w="1217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" name="Google Shape;380;p38">
              <a:extLst>
                <a:ext uri="{FF2B5EF4-FFF2-40B4-BE49-F238E27FC236}">
                  <a16:creationId xmlns:a16="http://schemas.microsoft.com/office/drawing/2014/main" id="{1BB6D356-10FA-4768-B745-926137202C86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grpFill/>
            <a:ln w="1217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Google Shape;381;p38">
              <a:extLst>
                <a:ext uri="{FF2B5EF4-FFF2-40B4-BE49-F238E27FC236}">
                  <a16:creationId xmlns:a16="http://schemas.microsoft.com/office/drawing/2014/main" id="{E41DC754-646C-423D-8158-65259CD4F6D1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" name="Google Shape;382;p38">
              <a:extLst>
                <a:ext uri="{FF2B5EF4-FFF2-40B4-BE49-F238E27FC236}">
                  <a16:creationId xmlns:a16="http://schemas.microsoft.com/office/drawing/2014/main" id="{2E0A4D8C-D16D-4D8D-BBA1-F58D6236AD28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grpFill/>
            <a:ln w="1217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" name="Google Shape;383;p38">
              <a:extLst>
                <a:ext uri="{FF2B5EF4-FFF2-40B4-BE49-F238E27FC236}">
                  <a16:creationId xmlns:a16="http://schemas.microsoft.com/office/drawing/2014/main" id="{227BA64B-8EA4-4E71-942E-A46C66D8D6FB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" name="Google Shape;384;p38">
              <a:extLst>
                <a:ext uri="{FF2B5EF4-FFF2-40B4-BE49-F238E27FC236}">
                  <a16:creationId xmlns:a16="http://schemas.microsoft.com/office/drawing/2014/main" id="{93DB7556-971E-4EF3-9473-2AEF8268B1D8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grpFill/>
            <a:ln w="1217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" name="Google Shape;385;p38">
              <a:extLst>
                <a:ext uri="{FF2B5EF4-FFF2-40B4-BE49-F238E27FC236}">
                  <a16:creationId xmlns:a16="http://schemas.microsoft.com/office/drawing/2014/main" id="{C981B1A0-B311-4F68-9B41-55408E5D039B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grpFill/>
            <a:ln w="1217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1BCF2C8-E4C0-427B-9AD3-C6F19AFC076C}"/>
              </a:ext>
            </a:extLst>
          </p:cNvPr>
          <p:cNvSpPr txBox="1"/>
          <p:nvPr/>
        </p:nvSpPr>
        <p:spPr>
          <a:xfrm>
            <a:off x="1154103" y="5791200"/>
            <a:ext cx="8753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M. </a:t>
            </a:r>
            <a:r>
              <a:rPr lang="en-US" sz="1600" dirty="0" err="1"/>
              <a:t>Ariola</a:t>
            </a:r>
            <a:r>
              <a:rPr lang="en-US" sz="1600" dirty="0"/>
              <a:t> and A. Pironti, Magnetic Control of Tokamak Plasmas, </a:t>
            </a:r>
            <a:r>
              <a:rPr lang="it-IT" sz="1600" dirty="0"/>
              <a:t>2nd ed. Springer, 2016</a:t>
            </a:r>
          </a:p>
        </p:txBody>
      </p:sp>
    </p:spTree>
    <p:extLst>
      <p:ext uri="{BB962C8B-B14F-4D97-AF65-F5344CB8AC3E}">
        <p14:creationId xmlns:p14="http://schemas.microsoft.com/office/powerpoint/2010/main" val="922133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F73AF8E-8DA8-4649-B182-C7F1DF86ED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000" dirty="0" err="1"/>
              <a:t>Magnetic</a:t>
            </a:r>
            <a:r>
              <a:rPr lang="it-IT" sz="4000" dirty="0"/>
              <a:t> control in </a:t>
            </a:r>
            <a:r>
              <a:rPr lang="it-IT" sz="4000" dirty="0" err="1"/>
              <a:t>tokamaks</a:t>
            </a:r>
            <a:endParaRPr lang="it-IT" sz="4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6B1FEA-03D6-4829-A039-9C20401B1E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46" y="1600200"/>
            <a:ext cx="731970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530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0BDBCB15-A93B-428E-AB13-48654E72E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2800" dirty="0"/>
          </a:p>
          <a:p>
            <a:pPr marL="0" indent="0">
              <a:buNone/>
            </a:pPr>
            <a:endParaRPr lang="it-IT" sz="2800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F73AF8E-8DA8-4649-B182-C7F1DF86ED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000" dirty="0" err="1"/>
              <a:t>Our</a:t>
            </a:r>
            <a:r>
              <a:rPr lang="it-IT" sz="4000" dirty="0"/>
              <a:t> playground…</a:t>
            </a:r>
          </a:p>
        </p:txBody>
      </p:sp>
      <p:pic>
        <p:nvPicPr>
          <p:cNvPr id="5" name="Immagine 4" descr="Immagine che contiene interni, fabbrica, ingombro&#10;&#10;Descrizione generata automaticamente">
            <a:extLst>
              <a:ext uri="{FF2B5EF4-FFF2-40B4-BE49-F238E27FC236}">
                <a16:creationId xmlns:a16="http://schemas.microsoft.com/office/drawing/2014/main" id="{3DBC7626-322D-4E3F-85C4-FE00C3C217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13302"/>
            <a:ext cx="4427344" cy="290239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E60B7A9-920E-43F6-801F-8929F5EE4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2228542"/>
            <a:ext cx="4343400" cy="289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122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0BDBCB15-A93B-428E-AB13-48654E72E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2800" dirty="0"/>
          </a:p>
          <a:p>
            <a:pPr marL="0" indent="0">
              <a:buNone/>
            </a:pPr>
            <a:endParaRPr lang="it-IT" sz="2800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F73AF8E-8DA8-4649-B182-C7F1DF86ED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000" dirty="0" err="1"/>
              <a:t>Our</a:t>
            </a:r>
            <a:r>
              <a:rPr lang="it-IT" sz="4000" dirty="0"/>
              <a:t> playground…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5D7CDF4-90EC-45A8-9165-B9B6F2D504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49"/>
          <a:stretch/>
        </p:blipFill>
        <p:spPr>
          <a:xfrm>
            <a:off x="86832" y="2057400"/>
            <a:ext cx="8970335" cy="329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7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C69B38D-A1E6-41C9-A237-A348B432E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i="1" dirty="0" err="1"/>
              <a:t>Magnetic</a:t>
            </a:r>
            <a:r>
              <a:rPr lang="it-IT" dirty="0"/>
              <a:t> control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one </a:t>
            </a:r>
            <a:r>
              <a:rPr lang="it-IT" dirty="0" err="1"/>
              <a:t>aspect</a:t>
            </a:r>
            <a:r>
              <a:rPr lang="it-IT" dirty="0"/>
              <a:t> of control in </a:t>
            </a:r>
            <a:r>
              <a:rPr lang="it-IT" dirty="0" err="1"/>
              <a:t>tokamaks</a:t>
            </a:r>
            <a:endParaRPr lang="it-IT" dirty="0"/>
          </a:p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other</a:t>
            </a:r>
            <a:r>
              <a:rPr lang="it-IT" dirty="0"/>
              <a:t> control systems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we’ll</a:t>
            </a:r>
            <a:r>
              <a:rPr lang="it-IT" dirty="0"/>
              <a:t> </a:t>
            </a:r>
            <a:r>
              <a:rPr lang="it-IT" i="1" dirty="0" err="1"/>
              <a:t>not</a:t>
            </a:r>
            <a:r>
              <a:rPr lang="it-IT" dirty="0"/>
              <a:t> take into account </a:t>
            </a:r>
            <a:r>
              <a:rPr lang="it-IT" dirty="0" err="1"/>
              <a:t>here</a:t>
            </a:r>
            <a:endParaRPr lang="it-IT" dirty="0"/>
          </a:p>
          <a:p>
            <a:pPr lvl="1"/>
            <a:r>
              <a:rPr lang="it-IT" b="1" dirty="0" err="1"/>
              <a:t>kinetic</a:t>
            </a:r>
            <a:r>
              <a:rPr lang="it-IT" b="1" dirty="0"/>
              <a:t> control</a:t>
            </a:r>
            <a:r>
              <a:rPr lang="it-IT" dirty="0"/>
              <a:t>: plasma temperature/</a:t>
            </a:r>
            <a:r>
              <a:rPr lang="it-IT" dirty="0" err="1"/>
              <a:t>density</a:t>
            </a:r>
            <a:r>
              <a:rPr lang="it-IT" dirty="0"/>
              <a:t>, q-</a:t>
            </a:r>
            <a:r>
              <a:rPr lang="it-IT" dirty="0" err="1"/>
              <a:t>profile</a:t>
            </a:r>
            <a:r>
              <a:rPr lang="it-IT" dirty="0"/>
              <a:t>…</a:t>
            </a:r>
          </a:p>
          <a:p>
            <a:pPr lvl="1"/>
            <a:r>
              <a:rPr lang="it-IT" b="1" dirty="0"/>
              <a:t>«</a:t>
            </a:r>
            <a:r>
              <a:rPr lang="it-IT" b="1" dirty="0" err="1"/>
              <a:t>logic</a:t>
            </a:r>
            <a:r>
              <a:rPr lang="it-IT" b="1" dirty="0"/>
              <a:t>»/«industrial» control</a:t>
            </a:r>
            <a:r>
              <a:rPr lang="it-IT" dirty="0"/>
              <a:t>: </a:t>
            </a:r>
            <a:r>
              <a:rPr lang="it-IT" dirty="0" err="1"/>
              <a:t>plant</a:t>
            </a:r>
            <a:r>
              <a:rPr lang="it-IT" dirty="0"/>
              <a:t> </a:t>
            </a:r>
            <a:r>
              <a:rPr lang="it-IT" dirty="0" err="1"/>
              <a:t>supervision</a:t>
            </a:r>
            <a:r>
              <a:rPr lang="it-IT" dirty="0"/>
              <a:t> and </a:t>
            </a:r>
            <a:r>
              <a:rPr lang="it-IT" dirty="0" err="1"/>
              <a:t>coordination</a:t>
            </a:r>
            <a:r>
              <a:rPr lang="it-IT" dirty="0"/>
              <a:t>, </a:t>
            </a:r>
            <a:r>
              <a:rPr lang="it-IT" dirty="0" err="1"/>
              <a:t>safety</a:t>
            </a:r>
            <a:r>
              <a:rPr lang="it-IT" dirty="0"/>
              <a:t> systems,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shutdown</a:t>
            </a:r>
            <a:r>
              <a:rPr lang="it-IT" dirty="0"/>
              <a:t>, SCADA/</a:t>
            </a:r>
            <a:r>
              <a:rPr lang="it-IT" dirty="0" err="1"/>
              <a:t>HMIs</a:t>
            </a:r>
            <a:r>
              <a:rPr lang="it-IT" dirty="0"/>
              <a:t>…</a:t>
            </a:r>
          </a:p>
          <a:p>
            <a:pPr lvl="1"/>
            <a:r>
              <a:rPr lang="it-IT" b="1" dirty="0" err="1"/>
              <a:t>auxiliary</a:t>
            </a:r>
            <a:r>
              <a:rPr lang="it-IT" b="1" dirty="0"/>
              <a:t> systems:</a:t>
            </a:r>
            <a:r>
              <a:rPr lang="it-IT" dirty="0"/>
              <a:t> </a:t>
            </a:r>
            <a:r>
              <a:rPr lang="it-IT" dirty="0" err="1"/>
              <a:t>gyrotrons</a:t>
            </a:r>
            <a:r>
              <a:rPr lang="it-IT" dirty="0"/>
              <a:t>, </a:t>
            </a:r>
            <a:r>
              <a:rPr lang="it-IT" dirty="0" err="1"/>
              <a:t>NBIs</a:t>
            </a:r>
            <a:r>
              <a:rPr lang="it-IT" dirty="0"/>
              <a:t>…</a:t>
            </a:r>
          </a:p>
          <a:p>
            <a:pPr lvl="1" algn="just"/>
            <a:r>
              <a:rPr lang="it-IT" b="1" dirty="0"/>
              <a:t>3D control: </a:t>
            </a:r>
            <a:r>
              <a:rPr lang="it-IT" dirty="0"/>
              <a:t>RWM, NTM </a:t>
            </a:r>
            <a:r>
              <a:rPr lang="it-IT" dirty="0" err="1"/>
              <a:t>suppression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ECRH, …</a:t>
            </a:r>
            <a:endParaRPr lang="it-IT" b="1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E4075177-BE59-468E-A05D-4B01F5C4B0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	A </a:t>
            </a:r>
            <a:r>
              <a:rPr lang="it-IT" dirty="0" err="1"/>
              <a:t>final</a:t>
            </a:r>
            <a:r>
              <a:rPr lang="it-IT" dirty="0"/>
              <a:t> note</a:t>
            </a:r>
          </a:p>
        </p:txBody>
      </p:sp>
    </p:spTree>
    <p:extLst>
      <p:ext uri="{BB962C8B-B14F-4D97-AF65-F5344CB8AC3E}">
        <p14:creationId xmlns:p14="http://schemas.microsoft.com/office/powerpoint/2010/main" val="2655969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365C969B-960F-4CEB-AB78-B0901736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791200" cy="4525963"/>
          </a:xfrm>
        </p:spPr>
        <p:txBody>
          <a:bodyPr>
            <a:normAutofit/>
          </a:bodyPr>
          <a:lstStyle/>
          <a:p>
            <a:r>
              <a:rPr lang="it-IT" sz="2400" dirty="0" err="1"/>
              <a:t>Grad-Shafranov</a:t>
            </a:r>
            <a:r>
              <a:rPr lang="it-IT" sz="2400" dirty="0"/>
              <a:t> </a:t>
            </a:r>
            <a:r>
              <a:rPr lang="it-IT" sz="2400" dirty="0" err="1"/>
              <a:t>equation</a:t>
            </a:r>
            <a:r>
              <a:rPr lang="it-IT" sz="2400" dirty="0"/>
              <a:t> </a:t>
            </a:r>
            <a:r>
              <a:rPr lang="it-IT" sz="2400" dirty="0" err="1"/>
              <a:t>describes</a:t>
            </a:r>
            <a:r>
              <a:rPr lang="it-IT" sz="2400" dirty="0"/>
              <a:t> MHD </a:t>
            </a:r>
            <a:r>
              <a:rPr lang="it-IT" sz="2400" dirty="0" err="1"/>
              <a:t>equilibrium</a:t>
            </a:r>
            <a:endParaRPr lang="it-IT" sz="2400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7741EC3-6051-403C-A435-295B56759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1" y="380999"/>
            <a:ext cx="8381999" cy="990601"/>
          </a:xfrm>
        </p:spPr>
        <p:txBody>
          <a:bodyPr/>
          <a:lstStyle/>
          <a:p>
            <a:r>
              <a:rPr lang="it-IT" sz="4000" dirty="0"/>
              <a:t>A </a:t>
            </a:r>
            <a:r>
              <a:rPr lang="it-IT" sz="4000" dirty="0" err="1"/>
              <a:t>quick</a:t>
            </a:r>
            <a:r>
              <a:rPr lang="it-IT" sz="4000" dirty="0"/>
              <a:t> </a:t>
            </a:r>
            <a:r>
              <a:rPr lang="it-IT" sz="4000" dirty="0" err="1"/>
              <a:t>recap</a:t>
            </a:r>
            <a:r>
              <a:rPr lang="it-IT" sz="4000" dirty="0"/>
              <a:t>: plasma </a:t>
            </a:r>
            <a:r>
              <a:rPr lang="it-IT" sz="4000" dirty="0" err="1"/>
              <a:t>equilibrium</a:t>
            </a:r>
            <a:endParaRPr lang="it-IT" sz="40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87EB0DA-B605-4CEB-B64F-C581046B6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2990772"/>
            <a:ext cx="4267199" cy="77615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9DCB5A5-4BCB-4078-8D89-0E99D2466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96" y="3792523"/>
            <a:ext cx="4267199" cy="119840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43165E0-E976-420B-94AC-B252BDE07D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82" t="2680" r="3411" b="6897"/>
          <a:stretch/>
        </p:blipFill>
        <p:spPr>
          <a:xfrm>
            <a:off x="5775678" y="1752600"/>
            <a:ext cx="2819400" cy="44807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8900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7D679E7-5B0A-4E35-9353-005CC1736A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5" b="3171"/>
          <a:stretch/>
        </p:blipFill>
        <p:spPr>
          <a:xfrm>
            <a:off x="4320000" y="1447800"/>
            <a:ext cx="4598709" cy="5105400"/>
          </a:xfrm>
          <a:prstGeom prst="rect">
            <a:avLst/>
          </a:prstGeo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5BEF4564-0014-4E02-BEAD-5EEDE25B85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Tokamak </a:t>
            </a:r>
            <a:r>
              <a:rPr lang="it-IT" dirty="0" err="1"/>
              <a:t>Magnetic</a:t>
            </a:r>
            <a:r>
              <a:rPr lang="it-IT" dirty="0"/>
              <a:t> System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9A9BED06-2618-4CF1-AB69-7551BBE72418}"/>
              </a:ext>
            </a:extLst>
          </p:cNvPr>
          <p:cNvSpPr txBox="1">
            <a:spLocks/>
          </p:cNvSpPr>
          <p:nvPr/>
        </p:nvSpPr>
        <p:spPr>
          <a:xfrm>
            <a:off x="302037" y="2919865"/>
            <a:ext cx="3792672" cy="283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3000" u="sng" dirty="0" err="1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Toroidal</a:t>
            </a:r>
            <a:r>
              <a:rPr lang="it-IT" sz="3000" u="sng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 Field Coils </a:t>
            </a:r>
          </a:p>
          <a:p>
            <a:pPr marL="0" indent="0" algn="ctr">
              <a:buNone/>
            </a:pPr>
            <a:r>
              <a:rPr lang="it-IT" sz="3000" dirty="0" err="1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Provide</a:t>
            </a:r>
            <a:r>
              <a:rPr lang="it-IT" sz="3000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 the strong </a:t>
            </a:r>
            <a:r>
              <a:rPr lang="it-IT" sz="3000" dirty="0" err="1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toroidal</a:t>
            </a:r>
            <a:r>
              <a:rPr lang="it-IT" sz="3000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 field </a:t>
            </a:r>
            <a:r>
              <a:rPr lang="it-IT" sz="3000" dirty="0" err="1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needed</a:t>
            </a:r>
            <a:r>
              <a:rPr lang="it-IT" sz="3000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 for </a:t>
            </a:r>
            <a:r>
              <a:rPr lang="it-IT" sz="3000" dirty="0" err="1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magnetic</a:t>
            </a:r>
            <a:r>
              <a:rPr lang="it-IT" sz="3000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 </a:t>
            </a:r>
            <a:r>
              <a:rPr lang="it-IT" sz="3000" dirty="0" err="1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confinement</a:t>
            </a:r>
            <a:endParaRPr lang="it-IT" sz="3000" dirty="0">
              <a:latin typeface="Roboto Light" panose="02000000000000000000" pitchFamily="2" charset="0"/>
              <a:ea typeface="Roboto Light" panose="02000000000000000000" pitchFamily="2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064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5BEF4564-0014-4E02-BEAD-5EEDE25B85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Tokamak </a:t>
            </a:r>
            <a:r>
              <a:rPr lang="it-IT" dirty="0" err="1"/>
              <a:t>Magnetic</a:t>
            </a:r>
            <a:r>
              <a:rPr lang="it-IT" dirty="0"/>
              <a:t> System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EE93869-A07C-4D75-9C65-03BC6892C8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" b="3177"/>
          <a:stretch/>
        </p:blipFill>
        <p:spPr>
          <a:xfrm>
            <a:off x="4320000" y="1447800"/>
            <a:ext cx="4598709" cy="5105400"/>
          </a:xfrm>
          <a:prstGeom prst="rect">
            <a:avLst/>
          </a:prstGeo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B99B6BC1-1A79-4A03-BC7B-B67453279D6E}"/>
              </a:ext>
            </a:extLst>
          </p:cNvPr>
          <p:cNvSpPr txBox="1">
            <a:spLocks/>
          </p:cNvSpPr>
          <p:nvPr/>
        </p:nvSpPr>
        <p:spPr>
          <a:xfrm>
            <a:off x="608218" y="2919865"/>
            <a:ext cx="3107028" cy="2201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3000" u="sng" dirty="0">
                <a:ea typeface="Tahoma" panose="020B0604030504040204" pitchFamily="34" charset="0"/>
                <a:cs typeface="Tahoma" panose="020B0604030504040204" pitchFamily="34" charset="0"/>
              </a:rPr>
              <a:t>In-Vessel Coils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sz="3000" dirty="0" err="1">
                <a:ea typeface="Tahoma" panose="020B0604030504040204" pitchFamily="34" charset="0"/>
                <a:cs typeface="Tahoma" panose="020B0604030504040204" pitchFamily="34" charset="0"/>
              </a:rPr>
              <a:t>Dedicated</a:t>
            </a:r>
            <a:r>
              <a:rPr lang="it-IT" sz="3000" dirty="0">
                <a:ea typeface="Tahoma" panose="020B0604030504040204" pitchFamily="34" charset="0"/>
                <a:cs typeface="Tahoma" panose="020B0604030504040204" pitchFamily="34" charset="0"/>
              </a:rPr>
              <a:t> to Vertical </a:t>
            </a:r>
            <a:r>
              <a:rPr lang="it-IT" sz="3000" dirty="0" err="1">
                <a:ea typeface="Tahoma" panose="020B0604030504040204" pitchFamily="34" charset="0"/>
                <a:cs typeface="Tahoma" panose="020B0604030504040204" pitchFamily="34" charset="0"/>
              </a:rPr>
              <a:t>Stabilization</a:t>
            </a:r>
            <a:endParaRPr lang="it-IT" sz="30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77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5BEF4564-0014-4E02-BEAD-5EEDE25B85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Tokamak </a:t>
            </a:r>
            <a:r>
              <a:rPr lang="it-IT" dirty="0" err="1"/>
              <a:t>Magnetic</a:t>
            </a:r>
            <a:r>
              <a:rPr lang="it-IT" dirty="0"/>
              <a:t> System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6ACBCF0-81E0-406B-89D2-785A74BAAF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" b="3177"/>
          <a:stretch/>
        </p:blipFill>
        <p:spPr>
          <a:xfrm>
            <a:off x="4320000" y="1447801"/>
            <a:ext cx="4598709" cy="5105400"/>
          </a:xfrm>
          <a:prstGeom prst="rect">
            <a:avLst/>
          </a:prstGeo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191A2F8-EF63-4374-8764-138F05CC55B1}"/>
              </a:ext>
            </a:extLst>
          </p:cNvPr>
          <p:cNvSpPr txBox="1">
            <a:spLocks/>
          </p:cNvSpPr>
          <p:nvPr/>
        </p:nvSpPr>
        <p:spPr>
          <a:xfrm>
            <a:off x="608218" y="2919865"/>
            <a:ext cx="3107028" cy="2201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3000" u="sng" dirty="0">
                <a:ea typeface="Tahoma" panose="020B0604030504040204" pitchFamily="34" charset="0"/>
                <a:cs typeface="Tahoma" panose="020B0604030504040204" pitchFamily="34" charset="0"/>
              </a:rPr>
              <a:t>Central </a:t>
            </a:r>
            <a:r>
              <a:rPr lang="it-IT" sz="3000" u="sng" dirty="0" err="1">
                <a:ea typeface="Tahoma" panose="020B0604030504040204" pitchFamily="34" charset="0"/>
                <a:cs typeface="Tahoma" panose="020B0604030504040204" pitchFamily="34" charset="0"/>
              </a:rPr>
              <a:t>Solenoid</a:t>
            </a:r>
            <a:endParaRPr lang="it-IT" sz="3000" u="sng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sz="3000" dirty="0" err="1">
                <a:ea typeface="Tahoma" panose="020B0604030504040204" pitchFamily="34" charset="0"/>
                <a:cs typeface="Tahoma" panose="020B0604030504040204" pitchFamily="34" charset="0"/>
              </a:rPr>
              <a:t>Mainly</a:t>
            </a:r>
            <a:r>
              <a:rPr lang="it-IT" sz="3000" dirty="0">
                <a:ea typeface="Tahoma" panose="020B0604030504040204" pitchFamily="34" charset="0"/>
                <a:cs typeface="Tahoma" panose="020B0604030504040204" pitchFamily="34" charset="0"/>
              </a:rPr>
              <a:t> for plasma </a:t>
            </a:r>
            <a:r>
              <a:rPr lang="it-IT" sz="3000" dirty="0" err="1">
                <a:ea typeface="Tahoma" panose="020B0604030504040204" pitchFamily="34" charset="0"/>
                <a:cs typeface="Tahoma" panose="020B0604030504040204" pitchFamily="34" charset="0"/>
              </a:rPr>
              <a:t>current</a:t>
            </a:r>
            <a:r>
              <a:rPr lang="it-IT" sz="3000" dirty="0">
                <a:ea typeface="Tahoma" panose="020B0604030504040204" pitchFamily="34" charset="0"/>
                <a:cs typeface="Tahoma" panose="020B0604030504040204" pitchFamily="34" charset="0"/>
              </a:rPr>
              <a:t> control</a:t>
            </a:r>
          </a:p>
        </p:txBody>
      </p:sp>
    </p:spTree>
    <p:extLst>
      <p:ext uri="{BB962C8B-B14F-4D97-AF65-F5344CB8AC3E}">
        <p14:creationId xmlns:p14="http://schemas.microsoft.com/office/powerpoint/2010/main" val="967672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535D3C2-05F2-4E97-8762-F0DB874477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" b="1767"/>
          <a:stretch/>
        </p:blipFill>
        <p:spPr>
          <a:xfrm>
            <a:off x="4320000" y="1447801"/>
            <a:ext cx="4598709" cy="5181600"/>
          </a:xfrm>
          <a:prstGeom prst="rect">
            <a:avLst/>
          </a:prstGeo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5BEF4564-0014-4E02-BEAD-5EEDE25B85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Tokamak </a:t>
            </a:r>
            <a:r>
              <a:rPr lang="it-IT" dirty="0" err="1"/>
              <a:t>Magnetic</a:t>
            </a:r>
            <a:r>
              <a:rPr lang="it-IT" dirty="0"/>
              <a:t> System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84FD1675-4240-4E4F-8743-D23432E54F2B}"/>
              </a:ext>
            </a:extLst>
          </p:cNvPr>
          <p:cNvSpPr txBox="1">
            <a:spLocks/>
          </p:cNvSpPr>
          <p:nvPr/>
        </p:nvSpPr>
        <p:spPr>
          <a:xfrm>
            <a:off x="381000" y="2919865"/>
            <a:ext cx="3657600" cy="2566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3000" u="sng" dirty="0" err="1">
                <a:ea typeface="Tahoma" panose="020B0604030504040204" pitchFamily="34" charset="0"/>
                <a:cs typeface="Tahoma" panose="020B0604030504040204" pitchFamily="34" charset="0"/>
              </a:rPr>
              <a:t>Poloidal</a:t>
            </a:r>
            <a:r>
              <a:rPr lang="it-IT" sz="3000" u="sng" dirty="0">
                <a:ea typeface="Tahoma" panose="020B0604030504040204" pitchFamily="34" charset="0"/>
                <a:cs typeface="Tahoma" panose="020B0604030504040204" pitchFamily="34" charset="0"/>
              </a:rPr>
              <a:t>/Equilibrium Field Coils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sz="3000" dirty="0" err="1">
                <a:ea typeface="Tahoma" panose="020B0604030504040204" pitchFamily="34" charset="0"/>
                <a:cs typeface="Tahoma" panose="020B0604030504040204" pitchFamily="34" charset="0"/>
              </a:rPr>
              <a:t>Mainly</a:t>
            </a:r>
            <a:r>
              <a:rPr lang="it-IT" sz="3000" dirty="0">
                <a:ea typeface="Tahoma" panose="020B0604030504040204" pitchFamily="34" charset="0"/>
                <a:cs typeface="Tahoma" panose="020B0604030504040204" pitchFamily="34" charset="0"/>
              </a:rPr>
              <a:t> for position/</a:t>
            </a:r>
            <a:r>
              <a:rPr lang="it-IT" sz="3000" dirty="0" err="1">
                <a:ea typeface="Tahoma" panose="020B0604030504040204" pitchFamily="34" charset="0"/>
                <a:cs typeface="Tahoma" panose="020B0604030504040204" pitchFamily="34" charset="0"/>
              </a:rPr>
              <a:t>shape</a:t>
            </a:r>
            <a:r>
              <a:rPr lang="it-IT" sz="3000" dirty="0">
                <a:ea typeface="Tahoma" panose="020B0604030504040204" pitchFamily="34" charset="0"/>
                <a:cs typeface="Tahoma" panose="020B0604030504040204" pitchFamily="34" charset="0"/>
              </a:rPr>
              <a:t> control</a:t>
            </a:r>
          </a:p>
        </p:txBody>
      </p:sp>
    </p:spTree>
    <p:extLst>
      <p:ext uri="{BB962C8B-B14F-4D97-AF65-F5344CB8AC3E}">
        <p14:creationId xmlns:p14="http://schemas.microsoft.com/office/powerpoint/2010/main" val="3300770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8CDD18E4-7697-4A68-9FBD-82DD3A810A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7" b="2007"/>
          <a:stretch/>
        </p:blipFill>
        <p:spPr>
          <a:xfrm>
            <a:off x="4321509" y="1447801"/>
            <a:ext cx="4597200" cy="5181600"/>
          </a:xfrm>
          <a:prstGeom prst="rect">
            <a:avLst/>
          </a:prstGeo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5BEF4564-0014-4E02-BEAD-5EEDE25B85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Tokamak </a:t>
            </a:r>
            <a:r>
              <a:rPr lang="it-IT" dirty="0" err="1"/>
              <a:t>Magnetic</a:t>
            </a:r>
            <a:r>
              <a:rPr lang="it-IT" dirty="0"/>
              <a:t> System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84FD1675-4240-4E4F-8743-D23432E54F2B}"/>
              </a:ext>
            </a:extLst>
          </p:cNvPr>
          <p:cNvSpPr txBox="1">
            <a:spLocks/>
          </p:cNvSpPr>
          <p:nvPr/>
        </p:nvSpPr>
        <p:spPr>
          <a:xfrm>
            <a:off x="381000" y="2919865"/>
            <a:ext cx="3657600" cy="2566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3000" u="sng" dirty="0">
                <a:ea typeface="Tahoma" panose="020B0604030504040204" pitchFamily="34" charset="0"/>
                <a:cs typeface="Tahoma" panose="020B0604030504040204" pitchFamily="34" charset="0"/>
              </a:rPr>
              <a:t>Passive </a:t>
            </a:r>
            <a:r>
              <a:rPr lang="it-IT" sz="3000" u="sng" dirty="0" err="1">
                <a:ea typeface="Tahoma" panose="020B0604030504040204" pitchFamily="34" charset="0"/>
                <a:cs typeface="Tahoma" panose="020B0604030504040204" pitchFamily="34" charset="0"/>
              </a:rPr>
              <a:t>structures</a:t>
            </a:r>
            <a:endParaRPr lang="it-IT" sz="3000" u="sng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sz="3000" dirty="0" err="1">
                <a:ea typeface="Tahoma" panose="020B0604030504040204" pitchFamily="34" charset="0"/>
                <a:cs typeface="Tahoma" panose="020B0604030504040204" pitchFamily="34" charset="0"/>
              </a:rPr>
              <a:t>Improve</a:t>
            </a:r>
            <a:r>
              <a:rPr lang="it-IT" sz="3000" dirty="0">
                <a:ea typeface="Tahoma" panose="020B0604030504040204" pitchFamily="34" charset="0"/>
                <a:cs typeface="Tahoma" panose="020B0604030504040204" pitchFamily="34" charset="0"/>
              </a:rPr>
              <a:t> plasma </a:t>
            </a:r>
            <a:r>
              <a:rPr lang="it-IT" sz="3000" dirty="0" err="1">
                <a:ea typeface="Tahoma" panose="020B0604030504040204" pitchFamily="34" charset="0"/>
                <a:cs typeface="Tahoma" panose="020B0604030504040204" pitchFamily="34" charset="0"/>
              </a:rPr>
              <a:t>stability</a:t>
            </a:r>
            <a:endParaRPr lang="it-IT" sz="30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9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6A92C72A-CF81-466A-A6B1-8DB5C27A64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207" y="1905000"/>
            <a:ext cx="4023361" cy="4724401"/>
          </a:xfrm>
          <a:prstGeom prst="rect">
            <a:avLst/>
          </a:prstGeom>
        </p:spPr>
      </p:pic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365C969B-960F-4CEB-AB78-B0901736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257800" cy="4525963"/>
          </a:xfrm>
        </p:spPr>
        <p:txBody>
          <a:bodyPr>
            <a:normAutofit/>
          </a:bodyPr>
          <a:lstStyle/>
          <a:p>
            <a:r>
              <a:rPr lang="it-IT" sz="2400" dirty="0"/>
              <a:t>Plasma-coils </a:t>
            </a:r>
            <a:r>
              <a:rPr lang="it-IT" sz="2400" dirty="0" err="1"/>
              <a:t>coupling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described</a:t>
            </a:r>
            <a:r>
              <a:rPr lang="it-IT" sz="2400" dirty="0"/>
              <a:t> with a </a:t>
            </a:r>
            <a:r>
              <a:rPr lang="it-IT" sz="2400" dirty="0" err="1"/>
              <a:t>circuit</a:t>
            </a:r>
            <a:r>
              <a:rPr lang="it-IT" sz="2400" dirty="0"/>
              <a:t> model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7741EC3-6051-403C-A435-295B567595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000" dirty="0"/>
              <a:t>A </a:t>
            </a:r>
            <a:r>
              <a:rPr lang="it-IT" sz="4000" dirty="0" err="1"/>
              <a:t>quick</a:t>
            </a:r>
            <a:r>
              <a:rPr lang="it-IT" sz="4000" dirty="0"/>
              <a:t> </a:t>
            </a:r>
            <a:r>
              <a:rPr lang="it-IT" sz="4000" dirty="0" err="1"/>
              <a:t>recap</a:t>
            </a:r>
            <a:r>
              <a:rPr lang="it-IT" sz="4000" dirty="0"/>
              <a:t>: </a:t>
            </a:r>
            <a:r>
              <a:rPr lang="it-IT" sz="4000" dirty="0" err="1"/>
              <a:t>circuit</a:t>
            </a:r>
            <a:r>
              <a:rPr lang="it-IT" sz="4000" dirty="0"/>
              <a:t> </a:t>
            </a:r>
            <a:r>
              <a:rPr lang="it-IT" sz="4000" dirty="0" err="1"/>
              <a:t>equations</a:t>
            </a:r>
            <a:endParaRPr lang="it-IT" sz="400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6CF1002-E244-466A-A7CD-FF2185B2A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97" y="2560602"/>
            <a:ext cx="4467548" cy="7988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BEC60E9-8B0D-4827-989F-A7825E433F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364"/>
          <a:stretch/>
        </p:blipFill>
        <p:spPr>
          <a:xfrm>
            <a:off x="575862" y="3498599"/>
            <a:ext cx="3855855" cy="50257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D148F83-68A4-4587-8EB8-E39985161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837" y="4058399"/>
            <a:ext cx="3354595" cy="51360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A6DA4615-0F80-4D4A-A323-A98D33AC3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077" y="4591799"/>
            <a:ext cx="2985603" cy="51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47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F25C002E-AFA2-4616-8167-83E04D52B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Circuit </a:t>
            </a:r>
            <a:r>
              <a:rPr lang="it-IT" sz="2400" dirty="0" err="1"/>
              <a:t>equations</a:t>
            </a:r>
            <a:r>
              <a:rPr lang="it-IT" sz="2400" dirty="0"/>
              <a:t> can be re-cast in standard ISU </a:t>
            </a:r>
            <a:r>
              <a:rPr lang="it-IT" sz="2400" dirty="0" err="1"/>
              <a:t>form</a:t>
            </a:r>
            <a:endParaRPr lang="it-IT" sz="2400" dirty="0"/>
          </a:p>
          <a:p>
            <a:r>
              <a:rPr lang="it-IT" sz="2400" dirty="0" err="1"/>
              <a:t>Linearization</a:t>
            </a:r>
            <a:r>
              <a:rPr lang="it-IT" sz="2400" dirty="0"/>
              <a:t> </a:t>
            </a:r>
            <a:r>
              <a:rPr lang="it-IT" sz="2400" dirty="0" err="1"/>
              <a:t>carried</a:t>
            </a:r>
            <a:r>
              <a:rPr lang="it-IT" sz="2400" dirty="0"/>
              <a:t> out with CREATE-L/NL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E61799E6-A7D1-4FF5-A2BE-41160AF4F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000" dirty="0"/>
              <a:t>A </a:t>
            </a:r>
            <a:r>
              <a:rPr lang="it-IT" sz="4000" dirty="0" err="1"/>
              <a:t>quick</a:t>
            </a:r>
            <a:r>
              <a:rPr lang="it-IT" sz="4000" dirty="0"/>
              <a:t> </a:t>
            </a:r>
            <a:r>
              <a:rPr lang="it-IT" sz="4000" dirty="0" err="1"/>
              <a:t>recap</a:t>
            </a:r>
            <a:r>
              <a:rPr lang="it-IT" sz="4000" dirty="0"/>
              <a:t>: </a:t>
            </a:r>
            <a:r>
              <a:rPr lang="it-IT" sz="4000" dirty="0" err="1"/>
              <a:t>linearized</a:t>
            </a:r>
            <a:r>
              <a:rPr lang="it-IT" sz="4000" dirty="0"/>
              <a:t> model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445FB22-311E-4B12-8285-B247EF3BF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971800"/>
            <a:ext cx="6289965" cy="1412033"/>
          </a:xfrm>
          <a:prstGeom prst="rect">
            <a:avLst/>
          </a:prstGeom>
        </p:spPr>
      </p:pic>
      <p:grpSp>
        <p:nvGrpSpPr>
          <p:cNvPr id="5" name="Google Shape;378;p38">
            <a:extLst>
              <a:ext uri="{FF2B5EF4-FFF2-40B4-BE49-F238E27FC236}">
                <a16:creationId xmlns:a16="http://schemas.microsoft.com/office/drawing/2014/main" id="{555DB6DA-C9C1-48DB-B651-8FECD58E74E2}"/>
              </a:ext>
            </a:extLst>
          </p:cNvPr>
          <p:cNvGrpSpPr/>
          <p:nvPr/>
        </p:nvGrpSpPr>
        <p:grpSpPr>
          <a:xfrm>
            <a:off x="499346" y="5819466"/>
            <a:ext cx="266682" cy="342556"/>
            <a:chOff x="596350" y="929175"/>
            <a:chExt cx="407950" cy="497475"/>
          </a:xfrm>
          <a:solidFill>
            <a:schemeClr val="tx2"/>
          </a:solidFill>
        </p:grpSpPr>
        <p:sp>
          <p:nvSpPr>
            <p:cNvPr id="6" name="Google Shape;379;p38">
              <a:extLst>
                <a:ext uri="{FF2B5EF4-FFF2-40B4-BE49-F238E27FC236}">
                  <a16:creationId xmlns:a16="http://schemas.microsoft.com/office/drawing/2014/main" id="{A629E81A-FC3F-4948-8483-171D802CF36D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grpFill/>
            <a:ln w="1217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" name="Google Shape;380;p38">
              <a:extLst>
                <a:ext uri="{FF2B5EF4-FFF2-40B4-BE49-F238E27FC236}">
                  <a16:creationId xmlns:a16="http://schemas.microsoft.com/office/drawing/2014/main" id="{AC27BE51-E1F2-43C4-B030-A81E588AD185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grpFill/>
            <a:ln w="1217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Google Shape;381;p38">
              <a:extLst>
                <a:ext uri="{FF2B5EF4-FFF2-40B4-BE49-F238E27FC236}">
                  <a16:creationId xmlns:a16="http://schemas.microsoft.com/office/drawing/2014/main" id="{6DAD7C31-DC01-4B06-A975-C5CC17AB79D0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" name="Google Shape;382;p38">
              <a:extLst>
                <a:ext uri="{FF2B5EF4-FFF2-40B4-BE49-F238E27FC236}">
                  <a16:creationId xmlns:a16="http://schemas.microsoft.com/office/drawing/2014/main" id="{74354441-A388-4811-919A-DAB33BAA04B9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grpFill/>
            <a:ln w="1217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" name="Google Shape;383;p38">
              <a:extLst>
                <a:ext uri="{FF2B5EF4-FFF2-40B4-BE49-F238E27FC236}">
                  <a16:creationId xmlns:a16="http://schemas.microsoft.com/office/drawing/2014/main" id="{E33AF0A1-2E84-4117-8154-1842DB3CCCBA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" name="Google Shape;384;p38">
              <a:extLst>
                <a:ext uri="{FF2B5EF4-FFF2-40B4-BE49-F238E27FC236}">
                  <a16:creationId xmlns:a16="http://schemas.microsoft.com/office/drawing/2014/main" id="{CC44DC19-58D8-417C-BC66-2D837AD3FF67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grpFill/>
            <a:ln w="1217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" name="Google Shape;385;p38">
              <a:extLst>
                <a:ext uri="{FF2B5EF4-FFF2-40B4-BE49-F238E27FC236}">
                  <a16:creationId xmlns:a16="http://schemas.microsoft.com/office/drawing/2014/main" id="{75CE6488-F465-4D01-9DE4-CFCA3909FD95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grpFill/>
            <a:ln w="1217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F90ACC1-C76A-4BB6-919D-449F1A3BB00F}"/>
              </a:ext>
            </a:extLst>
          </p:cNvPr>
          <p:cNvSpPr txBox="1"/>
          <p:nvPr/>
        </p:nvSpPr>
        <p:spPr>
          <a:xfrm>
            <a:off x="752496" y="5714495"/>
            <a:ext cx="8315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R. Albanese, R. Ambrosino, and M. Mattei, “CREATE-NL+: A </a:t>
            </a:r>
            <a:r>
              <a:rPr lang="it-IT" sz="1600" dirty="0" err="1"/>
              <a:t>robust</a:t>
            </a:r>
            <a:r>
              <a:rPr lang="it-IT" sz="1600" dirty="0"/>
              <a:t> </a:t>
            </a:r>
            <a:r>
              <a:rPr lang="en-US" sz="1600" dirty="0"/>
              <a:t>control-oriented free boundary dynamic plasma </a:t>
            </a:r>
            <a:r>
              <a:rPr lang="en-US" sz="1600" dirty="0" err="1"/>
              <a:t>equil</a:t>
            </a:r>
            <a:r>
              <a:rPr lang="it-IT" sz="1600" dirty="0" err="1"/>
              <a:t>ibrium</a:t>
            </a:r>
            <a:r>
              <a:rPr lang="it-IT" sz="1600" dirty="0"/>
              <a:t> solver,” </a:t>
            </a:r>
            <a:r>
              <a:rPr lang="it-IT" sz="1600" dirty="0" err="1"/>
              <a:t>Fus</a:t>
            </a:r>
            <a:r>
              <a:rPr lang="it-IT" sz="1600" dirty="0"/>
              <a:t>. Eng. </a:t>
            </a:r>
            <a:r>
              <a:rPr lang="it-IT" sz="1600" dirty="0" err="1"/>
              <a:t>Des</a:t>
            </a:r>
            <a:r>
              <a:rPr lang="it-IT" sz="1600" dirty="0"/>
              <a:t>., vol. 96-97, pp. 664–667, </a:t>
            </a:r>
            <a:r>
              <a:rPr lang="it-IT" sz="1600" dirty="0" err="1"/>
              <a:t>Oct</a:t>
            </a:r>
            <a:r>
              <a:rPr lang="it-IT" sz="1600" dirty="0"/>
              <a:t>. 2015.</a:t>
            </a:r>
          </a:p>
        </p:txBody>
      </p:sp>
    </p:spTree>
    <p:extLst>
      <p:ext uri="{BB962C8B-B14F-4D97-AF65-F5344CB8AC3E}">
        <p14:creationId xmlns:p14="http://schemas.microsoft.com/office/powerpoint/2010/main" val="3138891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6118</TotalTime>
  <Words>510</Words>
  <Application>Microsoft Office PowerPoint</Application>
  <PresentationFormat>Presentazione su schermo (4:3)</PresentationFormat>
  <Paragraphs>60</Paragraphs>
  <Slides>14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14</vt:i4>
      </vt:variant>
    </vt:vector>
  </HeadingPairs>
  <TitlesOfParts>
    <vt:vector size="22" baseType="lpstr">
      <vt:lpstr>Arial</vt:lpstr>
      <vt:lpstr>Arial Narrow</vt:lpstr>
      <vt:lpstr>Calibri</vt:lpstr>
      <vt:lpstr>Roboto</vt:lpstr>
      <vt:lpstr>Roboto Light</vt:lpstr>
      <vt:lpstr>Office Theme</vt:lpstr>
      <vt:lpstr>Personalizza struttura</vt:lpstr>
      <vt:lpstr>1_Personalizza struttura</vt:lpstr>
      <vt:lpstr>Design of plasma magnetic control MATLAB hands-on session</vt:lpstr>
      <vt:lpstr>A quick recap: plasma equilibrium</vt:lpstr>
      <vt:lpstr>Tokamak Magnetic System</vt:lpstr>
      <vt:lpstr>Tokamak Magnetic System</vt:lpstr>
      <vt:lpstr>Tokamak Magnetic System</vt:lpstr>
      <vt:lpstr>Tokamak Magnetic System</vt:lpstr>
      <vt:lpstr>Tokamak Magnetic System</vt:lpstr>
      <vt:lpstr>A quick recap: circuit equations</vt:lpstr>
      <vt:lpstr>A quick recap: linearized model</vt:lpstr>
      <vt:lpstr>Magnetic control in tokamaks</vt:lpstr>
      <vt:lpstr>Magnetic control in tokamaks</vt:lpstr>
      <vt:lpstr>Our playground…</vt:lpstr>
      <vt:lpstr>Our playground…</vt:lpstr>
      <vt:lpstr> A final note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CCTA2020</dc:title>
  <dc:creator>"Adriano Mele" &lt;adriano.mele@unina.it&gt;</dc:creator>
  <cp:lastModifiedBy>ADRIANO MELE</cp:lastModifiedBy>
  <cp:revision>154</cp:revision>
  <dcterms:created xsi:type="dcterms:W3CDTF">2019-02-08T12:09:32Z</dcterms:created>
  <dcterms:modified xsi:type="dcterms:W3CDTF">2022-03-28T13:40:19Z</dcterms:modified>
</cp:coreProperties>
</file>